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72" r:id="rId3"/>
    <p:sldId id="279" r:id="rId4"/>
    <p:sldId id="273" r:id="rId5"/>
    <p:sldId id="271" r:id="rId6"/>
    <p:sldId id="269" r:id="rId7"/>
    <p:sldId id="270" r:id="rId8"/>
    <p:sldId id="260" r:id="rId9"/>
    <p:sldId id="275" r:id="rId10"/>
    <p:sldId id="276" r:id="rId11"/>
    <p:sldId id="278" r:id="rId12"/>
    <p:sldId id="277" r:id="rId13"/>
    <p:sldId id="280" r:id="rId14"/>
    <p:sldId id="281" r:id="rId15"/>
    <p:sldId id="282" r:id="rId16"/>
    <p:sldId id="283" r:id="rId17"/>
    <p:sldId id="263" r:id="rId18"/>
    <p:sldId id="262" r:id="rId19"/>
    <p:sldId id="285" r:id="rId20"/>
    <p:sldId id="284" r:id="rId21"/>
    <p:sldId id="264" r:id="rId22"/>
    <p:sldId id="265" r:id="rId23"/>
    <p:sldId id="286" r:id="rId24"/>
    <p:sldId id="267" r:id="rId25"/>
    <p:sldId id="266" r:id="rId26"/>
    <p:sldId id="290" r:id="rId27"/>
    <p:sldId id="287" r:id="rId28"/>
    <p:sldId id="268" r:id="rId29"/>
    <p:sldId id="288" r:id="rId30"/>
    <p:sldId id="289"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826"/>
    <p:restoredTop sz="94724"/>
  </p:normalViewPr>
  <p:slideViewPr>
    <p:cSldViewPr snapToGrid="0">
      <p:cViewPr varScale="1">
        <p:scale>
          <a:sx n="103" d="100"/>
          <a:sy n="103" d="100"/>
        </p:scale>
        <p:origin x="656" y="18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3" d="100"/>
          <a:sy n="83" d="100"/>
        </p:scale>
        <p:origin x="2584" y="2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2FC78B-AC5E-3542-8E20-E1B514E124F8}" type="datetimeFigureOut">
              <a:rPr lang="en-US" smtClean="0"/>
              <a:t>2/11/25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7ED733-B2AB-5346-9754-5B2C47EC923F}" type="slidenum">
              <a:rPr lang="en-US" smtClean="0"/>
              <a:t>‹#›</a:t>
            </a:fld>
            <a:endParaRPr lang="en-US"/>
          </a:p>
        </p:txBody>
      </p:sp>
    </p:spTree>
    <p:extLst>
      <p:ext uri="{BB962C8B-B14F-4D97-AF65-F5344CB8AC3E}">
        <p14:creationId xmlns:p14="http://schemas.microsoft.com/office/powerpoint/2010/main" val="3445954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7ED733-B2AB-5346-9754-5B2C47EC923F}" type="slidenum">
              <a:rPr lang="en-US" smtClean="0"/>
              <a:t>1</a:t>
            </a:fld>
            <a:endParaRPr lang="en-US"/>
          </a:p>
        </p:txBody>
      </p:sp>
    </p:spTree>
    <p:extLst>
      <p:ext uri="{BB962C8B-B14F-4D97-AF65-F5344CB8AC3E}">
        <p14:creationId xmlns:p14="http://schemas.microsoft.com/office/powerpoint/2010/main" val="2265494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87ED733-B2AB-5346-9754-5B2C47EC923F}" type="slidenum">
              <a:rPr lang="en-US" smtClean="0"/>
              <a:t>25</a:t>
            </a:fld>
            <a:endParaRPr lang="en-US"/>
          </a:p>
        </p:txBody>
      </p:sp>
    </p:spTree>
    <p:extLst>
      <p:ext uri="{BB962C8B-B14F-4D97-AF65-F5344CB8AC3E}">
        <p14:creationId xmlns:p14="http://schemas.microsoft.com/office/powerpoint/2010/main" val="4226653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87ED733-B2AB-5346-9754-5B2C47EC923F}" type="slidenum">
              <a:rPr lang="en-US" smtClean="0"/>
              <a:t>28</a:t>
            </a:fld>
            <a:endParaRPr lang="en-US"/>
          </a:p>
        </p:txBody>
      </p:sp>
    </p:spTree>
    <p:extLst>
      <p:ext uri="{BB962C8B-B14F-4D97-AF65-F5344CB8AC3E}">
        <p14:creationId xmlns:p14="http://schemas.microsoft.com/office/powerpoint/2010/main" val="3980751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87ED733-B2AB-5346-9754-5B2C47EC923F}" type="slidenum">
              <a:rPr lang="en-US" smtClean="0"/>
              <a:t>6</a:t>
            </a:fld>
            <a:endParaRPr lang="en-US"/>
          </a:p>
        </p:txBody>
      </p:sp>
    </p:spTree>
    <p:extLst>
      <p:ext uri="{BB962C8B-B14F-4D97-AF65-F5344CB8AC3E}">
        <p14:creationId xmlns:p14="http://schemas.microsoft.com/office/powerpoint/2010/main" val="2647585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87ED733-B2AB-5346-9754-5B2C47EC923F}" type="slidenum">
              <a:rPr lang="en-US" smtClean="0"/>
              <a:t>7</a:t>
            </a:fld>
            <a:endParaRPr lang="en-US"/>
          </a:p>
        </p:txBody>
      </p:sp>
    </p:spTree>
    <p:extLst>
      <p:ext uri="{BB962C8B-B14F-4D97-AF65-F5344CB8AC3E}">
        <p14:creationId xmlns:p14="http://schemas.microsoft.com/office/powerpoint/2010/main" val="4269607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87ED733-B2AB-5346-9754-5B2C47EC923F}" type="slidenum">
              <a:rPr lang="en-US" smtClean="0"/>
              <a:t>8</a:t>
            </a:fld>
            <a:endParaRPr lang="en-US"/>
          </a:p>
        </p:txBody>
      </p:sp>
    </p:spTree>
    <p:extLst>
      <p:ext uri="{BB962C8B-B14F-4D97-AF65-F5344CB8AC3E}">
        <p14:creationId xmlns:p14="http://schemas.microsoft.com/office/powerpoint/2010/main" val="1480532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87ED733-B2AB-5346-9754-5B2C47EC923F}" type="slidenum">
              <a:rPr lang="en-US" smtClean="0"/>
              <a:t>17</a:t>
            </a:fld>
            <a:endParaRPr lang="en-US"/>
          </a:p>
        </p:txBody>
      </p:sp>
    </p:spTree>
    <p:extLst>
      <p:ext uri="{BB962C8B-B14F-4D97-AF65-F5344CB8AC3E}">
        <p14:creationId xmlns:p14="http://schemas.microsoft.com/office/powerpoint/2010/main" val="13872300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87ED733-B2AB-5346-9754-5B2C47EC923F}" type="slidenum">
              <a:rPr lang="en-US" smtClean="0"/>
              <a:t>18</a:t>
            </a:fld>
            <a:endParaRPr lang="en-US"/>
          </a:p>
        </p:txBody>
      </p:sp>
    </p:spTree>
    <p:extLst>
      <p:ext uri="{BB962C8B-B14F-4D97-AF65-F5344CB8AC3E}">
        <p14:creationId xmlns:p14="http://schemas.microsoft.com/office/powerpoint/2010/main" val="24766359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87ED733-B2AB-5346-9754-5B2C47EC923F}" type="slidenum">
              <a:rPr lang="en-US" smtClean="0"/>
              <a:t>21</a:t>
            </a:fld>
            <a:endParaRPr lang="en-US"/>
          </a:p>
        </p:txBody>
      </p:sp>
    </p:spTree>
    <p:extLst>
      <p:ext uri="{BB962C8B-B14F-4D97-AF65-F5344CB8AC3E}">
        <p14:creationId xmlns:p14="http://schemas.microsoft.com/office/powerpoint/2010/main" val="2933643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87ED733-B2AB-5346-9754-5B2C47EC923F}" type="slidenum">
              <a:rPr lang="en-US" smtClean="0"/>
              <a:t>22</a:t>
            </a:fld>
            <a:endParaRPr lang="en-US"/>
          </a:p>
        </p:txBody>
      </p:sp>
    </p:spTree>
    <p:extLst>
      <p:ext uri="{BB962C8B-B14F-4D97-AF65-F5344CB8AC3E}">
        <p14:creationId xmlns:p14="http://schemas.microsoft.com/office/powerpoint/2010/main" val="1069329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87ED733-B2AB-5346-9754-5B2C47EC923F}" type="slidenum">
              <a:rPr lang="en-US" smtClean="0"/>
              <a:t>24</a:t>
            </a:fld>
            <a:endParaRPr lang="en-US"/>
          </a:p>
        </p:txBody>
      </p:sp>
    </p:spTree>
    <p:extLst>
      <p:ext uri="{BB962C8B-B14F-4D97-AF65-F5344CB8AC3E}">
        <p14:creationId xmlns:p14="http://schemas.microsoft.com/office/powerpoint/2010/main" val="2041327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43215-8CB8-7BF0-7F5C-3DCD1040191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8183E8B-6E88-BCAE-7157-C70DD83E5C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0F4CD12-970F-390C-C4C8-9A56DBE874D7}"/>
              </a:ext>
            </a:extLst>
          </p:cNvPr>
          <p:cNvSpPr>
            <a:spLocks noGrp="1"/>
          </p:cNvSpPr>
          <p:nvPr>
            <p:ph type="dt" sz="half" idx="10"/>
          </p:nvPr>
        </p:nvSpPr>
        <p:spPr/>
        <p:txBody>
          <a:bodyPr/>
          <a:lstStyle/>
          <a:p>
            <a:fld id="{5EAF6710-765C-054A-B65D-A7605316686C}" type="datetimeFigureOut">
              <a:rPr lang="en-US" smtClean="0"/>
              <a:t>2/11/25</a:t>
            </a:fld>
            <a:endParaRPr lang="en-US"/>
          </a:p>
        </p:txBody>
      </p:sp>
      <p:sp>
        <p:nvSpPr>
          <p:cNvPr id="5" name="Footer Placeholder 4">
            <a:extLst>
              <a:ext uri="{FF2B5EF4-FFF2-40B4-BE49-F238E27FC236}">
                <a16:creationId xmlns:a16="http://schemas.microsoft.com/office/drawing/2014/main" id="{EAB7E076-31C8-3BA6-0735-E7AF5D8334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A79794-0485-06E2-71E1-AE35D0D1B3B3}"/>
              </a:ext>
            </a:extLst>
          </p:cNvPr>
          <p:cNvSpPr>
            <a:spLocks noGrp="1"/>
          </p:cNvSpPr>
          <p:nvPr>
            <p:ph type="sldNum" sz="quarter" idx="12"/>
          </p:nvPr>
        </p:nvSpPr>
        <p:spPr/>
        <p:txBody>
          <a:bodyPr/>
          <a:lstStyle/>
          <a:p>
            <a:fld id="{05405D56-5725-A147-B52D-43AF09E1DD07}" type="slidenum">
              <a:rPr lang="en-US" smtClean="0"/>
              <a:t>‹#›</a:t>
            </a:fld>
            <a:endParaRPr lang="en-US"/>
          </a:p>
        </p:txBody>
      </p:sp>
    </p:spTree>
    <p:extLst>
      <p:ext uri="{BB962C8B-B14F-4D97-AF65-F5344CB8AC3E}">
        <p14:creationId xmlns:p14="http://schemas.microsoft.com/office/powerpoint/2010/main" val="1440336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ED503-9537-569B-5F1B-ED72B9D6F6F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C240AD2-0FDA-0B7F-6C05-B3A021992F9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FB5760E-74FF-0F8D-ED76-75A9A84C42DD}"/>
              </a:ext>
            </a:extLst>
          </p:cNvPr>
          <p:cNvSpPr>
            <a:spLocks noGrp="1"/>
          </p:cNvSpPr>
          <p:nvPr>
            <p:ph type="dt" sz="half" idx="10"/>
          </p:nvPr>
        </p:nvSpPr>
        <p:spPr/>
        <p:txBody>
          <a:bodyPr/>
          <a:lstStyle/>
          <a:p>
            <a:fld id="{5EAF6710-765C-054A-B65D-A7605316686C}" type="datetimeFigureOut">
              <a:rPr lang="en-US" smtClean="0"/>
              <a:t>2/11/25</a:t>
            </a:fld>
            <a:endParaRPr lang="en-US"/>
          </a:p>
        </p:txBody>
      </p:sp>
      <p:sp>
        <p:nvSpPr>
          <p:cNvPr id="5" name="Footer Placeholder 4">
            <a:extLst>
              <a:ext uri="{FF2B5EF4-FFF2-40B4-BE49-F238E27FC236}">
                <a16:creationId xmlns:a16="http://schemas.microsoft.com/office/drawing/2014/main" id="{8537F2B4-C693-5EA9-1D87-AD03FF67AC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5C09F8-9920-84D5-4095-F7F9AAB52FF6}"/>
              </a:ext>
            </a:extLst>
          </p:cNvPr>
          <p:cNvSpPr>
            <a:spLocks noGrp="1"/>
          </p:cNvSpPr>
          <p:nvPr>
            <p:ph type="sldNum" sz="quarter" idx="12"/>
          </p:nvPr>
        </p:nvSpPr>
        <p:spPr/>
        <p:txBody>
          <a:bodyPr/>
          <a:lstStyle/>
          <a:p>
            <a:fld id="{05405D56-5725-A147-B52D-43AF09E1DD07}" type="slidenum">
              <a:rPr lang="en-US" smtClean="0"/>
              <a:t>‹#›</a:t>
            </a:fld>
            <a:endParaRPr lang="en-US"/>
          </a:p>
        </p:txBody>
      </p:sp>
    </p:spTree>
    <p:extLst>
      <p:ext uri="{BB962C8B-B14F-4D97-AF65-F5344CB8AC3E}">
        <p14:creationId xmlns:p14="http://schemas.microsoft.com/office/powerpoint/2010/main" val="1775068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41188B-6723-57E8-C26D-A1802B2048C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98CDD97-9401-EFDC-217E-ECF519D738C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062C0AB-991D-BFBA-13E6-D47A37E1C6E5}"/>
              </a:ext>
            </a:extLst>
          </p:cNvPr>
          <p:cNvSpPr>
            <a:spLocks noGrp="1"/>
          </p:cNvSpPr>
          <p:nvPr>
            <p:ph type="dt" sz="half" idx="10"/>
          </p:nvPr>
        </p:nvSpPr>
        <p:spPr/>
        <p:txBody>
          <a:bodyPr/>
          <a:lstStyle/>
          <a:p>
            <a:fld id="{5EAF6710-765C-054A-B65D-A7605316686C}" type="datetimeFigureOut">
              <a:rPr lang="en-US" smtClean="0"/>
              <a:t>2/11/25</a:t>
            </a:fld>
            <a:endParaRPr lang="en-US"/>
          </a:p>
        </p:txBody>
      </p:sp>
      <p:sp>
        <p:nvSpPr>
          <p:cNvPr id="5" name="Footer Placeholder 4">
            <a:extLst>
              <a:ext uri="{FF2B5EF4-FFF2-40B4-BE49-F238E27FC236}">
                <a16:creationId xmlns:a16="http://schemas.microsoft.com/office/drawing/2014/main" id="{9E971CF9-51B3-51C5-2AFD-93B1EDC8EF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A8FCDD-201C-4472-4DD6-44AFC0FC1480}"/>
              </a:ext>
            </a:extLst>
          </p:cNvPr>
          <p:cNvSpPr>
            <a:spLocks noGrp="1"/>
          </p:cNvSpPr>
          <p:nvPr>
            <p:ph type="sldNum" sz="quarter" idx="12"/>
          </p:nvPr>
        </p:nvSpPr>
        <p:spPr/>
        <p:txBody>
          <a:bodyPr/>
          <a:lstStyle/>
          <a:p>
            <a:fld id="{05405D56-5725-A147-B52D-43AF09E1DD07}" type="slidenum">
              <a:rPr lang="en-US" smtClean="0"/>
              <a:t>‹#›</a:t>
            </a:fld>
            <a:endParaRPr lang="en-US"/>
          </a:p>
        </p:txBody>
      </p:sp>
    </p:spTree>
    <p:extLst>
      <p:ext uri="{BB962C8B-B14F-4D97-AF65-F5344CB8AC3E}">
        <p14:creationId xmlns:p14="http://schemas.microsoft.com/office/powerpoint/2010/main" val="2183939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D454A-3791-D4E8-72EF-964907763DC5}"/>
              </a:ext>
            </a:extLst>
          </p:cNvPr>
          <p:cNvSpPr>
            <a:spLocks noGrp="1"/>
          </p:cNvSpPr>
          <p:nvPr>
            <p:ph type="title"/>
          </p:nvPr>
        </p:nvSpPr>
        <p:spPr/>
        <p:txBody>
          <a:body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9E0C55BB-50CD-E282-C826-EBE67F222D2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3591427-C576-3B48-915F-8A3F3CC34EE3}"/>
              </a:ext>
            </a:extLst>
          </p:cNvPr>
          <p:cNvSpPr>
            <a:spLocks noGrp="1"/>
          </p:cNvSpPr>
          <p:nvPr>
            <p:ph type="dt" sz="half" idx="10"/>
          </p:nvPr>
        </p:nvSpPr>
        <p:spPr/>
        <p:txBody>
          <a:bodyPr/>
          <a:lstStyle/>
          <a:p>
            <a:fld id="{5EAF6710-765C-054A-B65D-A7605316686C}" type="datetimeFigureOut">
              <a:rPr lang="en-US" smtClean="0"/>
              <a:t>2/11/25</a:t>
            </a:fld>
            <a:endParaRPr lang="en-US"/>
          </a:p>
        </p:txBody>
      </p:sp>
      <p:sp>
        <p:nvSpPr>
          <p:cNvPr id="5" name="Footer Placeholder 4">
            <a:extLst>
              <a:ext uri="{FF2B5EF4-FFF2-40B4-BE49-F238E27FC236}">
                <a16:creationId xmlns:a16="http://schemas.microsoft.com/office/drawing/2014/main" id="{3FFBA18B-1A69-3E83-63BB-272BEC6C4B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B1EA37-E435-BCB1-845B-23C0CDFFE881}"/>
              </a:ext>
            </a:extLst>
          </p:cNvPr>
          <p:cNvSpPr>
            <a:spLocks noGrp="1"/>
          </p:cNvSpPr>
          <p:nvPr>
            <p:ph type="sldNum" sz="quarter" idx="12"/>
          </p:nvPr>
        </p:nvSpPr>
        <p:spPr/>
        <p:txBody>
          <a:bodyPr/>
          <a:lstStyle/>
          <a:p>
            <a:fld id="{05405D56-5725-A147-B52D-43AF09E1DD07}" type="slidenum">
              <a:rPr lang="en-US" smtClean="0"/>
              <a:t>‹#›</a:t>
            </a:fld>
            <a:endParaRPr lang="en-US"/>
          </a:p>
        </p:txBody>
      </p:sp>
    </p:spTree>
    <p:extLst>
      <p:ext uri="{BB962C8B-B14F-4D97-AF65-F5344CB8AC3E}">
        <p14:creationId xmlns:p14="http://schemas.microsoft.com/office/powerpoint/2010/main" val="1059134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DF0B7-E9E0-DE0D-E6D2-84BCD11C42C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9A3C6AF3-BFB0-780E-9FE0-0DA3467223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C577452-B110-E7E1-BBFD-1051EBFA3C9D}"/>
              </a:ext>
            </a:extLst>
          </p:cNvPr>
          <p:cNvSpPr>
            <a:spLocks noGrp="1"/>
          </p:cNvSpPr>
          <p:nvPr>
            <p:ph type="dt" sz="half" idx="10"/>
          </p:nvPr>
        </p:nvSpPr>
        <p:spPr/>
        <p:txBody>
          <a:bodyPr/>
          <a:lstStyle/>
          <a:p>
            <a:fld id="{5EAF6710-765C-054A-B65D-A7605316686C}" type="datetimeFigureOut">
              <a:rPr lang="en-US" smtClean="0"/>
              <a:t>2/11/25</a:t>
            </a:fld>
            <a:endParaRPr lang="en-US"/>
          </a:p>
        </p:txBody>
      </p:sp>
      <p:sp>
        <p:nvSpPr>
          <p:cNvPr id="5" name="Footer Placeholder 4">
            <a:extLst>
              <a:ext uri="{FF2B5EF4-FFF2-40B4-BE49-F238E27FC236}">
                <a16:creationId xmlns:a16="http://schemas.microsoft.com/office/drawing/2014/main" id="{53EA2BCB-54E4-59C8-625C-115434F61D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123E01-33CD-B03F-0F0E-D426F728A335}"/>
              </a:ext>
            </a:extLst>
          </p:cNvPr>
          <p:cNvSpPr>
            <a:spLocks noGrp="1"/>
          </p:cNvSpPr>
          <p:nvPr>
            <p:ph type="sldNum" sz="quarter" idx="12"/>
          </p:nvPr>
        </p:nvSpPr>
        <p:spPr/>
        <p:txBody>
          <a:bodyPr/>
          <a:lstStyle/>
          <a:p>
            <a:fld id="{05405D56-5725-A147-B52D-43AF09E1DD07}" type="slidenum">
              <a:rPr lang="en-US" smtClean="0"/>
              <a:t>‹#›</a:t>
            </a:fld>
            <a:endParaRPr lang="en-US"/>
          </a:p>
        </p:txBody>
      </p:sp>
    </p:spTree>
    <p:extLst>
      <p:ext uri="{BB962C8B-B14F-4D97-AF65-F5344CB8AC3E}">
        <p14:creationId xmlns:p14="http://schemas.microsoft.com/office/powerpoint/2010/main" val="2956590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AD20D-D7FF-B106-A2B9-6C3861F5F83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0A30BD2-834B-8AB4-3228-7607F62DE95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D96FD10-E363-2FB5-2B26-4E05FAB5F1A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6F94E2F3-99E4-805F-BB04-081CE2627080}"/>
              </a:ext>
            </a:extLst>
          </p:cNvPr>
          <p:cNvSpPr>
            <a:spLocks noGrp="1"/>
          </p:cNvSpPr>
          <p:nvPr>
            <p:ph type="dt" sz="half" idx="10"/>
          </p:nvPr>
        </p:nvSpPr>
        <p:spPr/>
        <p:txBody>
          <a:bodyPr/>
          <a:lstStyle/>
          <a:p>
            <a:fld id="{5EAF6710-765C-054A-B65D-A7605316686C}" type="datetimeFigureOut">
              <a:rPr lang="en-US" smtClean="0"/>
              <a:t>2/11/25</a:t>
            </a:fld>
            <a:endParaRPr lang="en-US"/>
          </a:p>
        </p:txBody>
      </p:sp>
      <p:sp>
        <p:nvSpPr>
          <p:cNvPr id="6" name="Footer Placeholder 5">
            <a:extLst>
              <a:ext uri="{FF2B5EF4-FFF2-40B4-BE49-F238E27FC236}">
                <a16:creationId xmlns:a16="http://schemas.microsoft.com/office/drawing/2014/main" id="{991FC37C-CB22-F01F-AA0B-26CFBA5BC7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16128D-5BAB-5A0D-4AD6-13BE93ADE7F0}"/>
              </a:ext>
            </a:extLst>
          </p:cNvPr>
          <p:cNvSpPr>
            <a:spLocks noGrp="1"/>
          </p:cNvSpPr>
          <p:nvPr>
            <p:ph type="sldNum" sz="quarter" idx="12"/>
          </p:nvPr>
        </p:nvSpPr>
        <p:spPr/>
        <p:txBody>
          <a:bodyPr/>
          <a:lstStyle/>
          <a:p>
            <a:fld id="{05405D56-5725-A147-B52D-43AF09E1DD07}" type="slidenum">
              <a:rPr lang="en-US" smtClean="0"/>
              <a:t>‹#›</a:t>
            </a:fld>
            <a:endParaRPr lang="en-US"/>
          </a:p>
        </p:txBody>
      </p:sp>
    </p:spTree>
    <p:extLst>
      <p:ext uri="{BB962C8B-B14F-4D97-AF65-F5344CB8AC3E}">
        <p14:creationId xmlns:p14="http://schemas.microsoft.com/office/powerpoint/2010/main" val="3005257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A71C9-5314-DCBF-3465-C580D35F4E3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6069881-6209-FC15-FC96-688B7AE86C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E27ED32-107D-57B0-8FA5-019B109A714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B38BCE0-FA3B-72A8-E643-1D884E5DD1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86474FC-8F71-DAAC-3565-2B387D29CC5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DCB4A187-10EE-67B4-63EA-98044121070A}"/>
              </a:ext>
            </a:extLst>
          </p:cNvPr>
          <p:cNvSpPr>
            <a:spLocks noGrp="1"/>
          </p:cNvSpPr>
          <p:nvPr>
            <p:ph type="dt" sz="half" idx="10"/>
          </p:nvPr>
        </p:nvSpPr>
        <p:spPr/>
        <p:txBody>
          <a:bodyPr/>
          <a:lstStyle/>
          <a:p>
            <a:fld id="{5EAF6710-765C-054A-B65D-A7605316686C}" type="datetimeFigureOut">
              <a:rPr lang="en-US" smtClean="0"/>
              <a:t>2/11/25</a:t>
            </a:fld>
            <a:endParaRPr lang="en-US"/>
          </a:p>
        </p:txBody>
      </p:sp>
      <p:sp>
        <p:nvSpPr>
          <p:cNvPr id="8" name="Footer Placeholder 7">
            <a:extLst>
              <a:ext uri="{FF2B5EF4-FFF2-40B4-BE49-F238E27FC236}">
                <a16:creationId xmlns:a16="http://schemas.microsoft.com/office/drawing/2014/main" id="{BDD9F9AA-7EEC-2EA9-6536-401500A402A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1E72A4-746A-3793-F6D4-52C018BD2F5A}"/>
              </a:ext>
            </a:extLst>
          </p:cNvPr>
          <p:cNvSpPr>
            <a:spLocks noGrp="1"/>
          </p:cNvSpPr>
          <p:nvPr>
            <p:ph type="sldNum" sz="quarter" idx="12"/>
          </p:nvPr>
        </p:nvSpPr>
        <p:spPr/>
        <p:txBody>
          <a:bodyPr/>
          <a:lstStyle/>
          <a:p>
            <a:fld id="{05405D56-5725-A147-B52D-43AF09E1DD07}" type="slidenum">
              <a:rPr lang="en-US" smtClean="0"/>
              <a:t>‹#›</a:t>
            </a:fld>
            <a:endParaRPr lang="en-US"/>
          </a:p>
        </p:txBody>
      </p:sp>
    </p:spTree>
    <p:extLst>
      <p:ext uri="{BB962C8B-B14F-4D97-AF65-F5344CB8AC3E}">
        <p14:creationId xmlns:p14="http://schemas.microsoft.com/office/powerpoint/2010/main" val="96070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7674-D82F-2EFA-6272-1861CABD97D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774DBE2-68CC-2195-CA17-8ED060EA6015}"/>
              </a:ext>
            </a:extLst>
          </p:cNvPr>
          <p:cNvSpPr>
            <a:spLocks noGrp="1"/>
          </p:cNvSpPr>
          <p:nvPr>
            <p:ph type="dt" sz="half" idx="10"/>
          </p:nvPr>
        </p:nvSpPr>
        <p:spPr/>
        <p:txBody>
          <a:bodyPr/>
          <a:lstStyle/>
          <a:p>
            <a:fld id="{5EAF6710-765C-054A-B65D-A7605316686C}" type="datetimeFigureOut">
              <a:rPr lang="en-US" smtClean="0"/>
              <a:t>2/11/25</a:t>
            </a:fld>
            <a:endParaRPr lang="en-US"/>
          </a:p>
        </p:txBody>
      </p:sp>
      <p:sp>
        <p:nvSpPr>
          <p:cNvPr id="4" name="Footer Placeholder 3">
            <a:extLst>
              <a:ext uri="{FF2B5EF4-FFF2-40B4-BE49-F238E27FC236}">
                <a16:creationId xmlns:a16="http://schemas.microsoft.com/office/drawing/2014/main" id="{6A4BC4C2-B3BB-1E04-404E-6A184D3E99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F59B4B-72F0-770B-B1A9-73CEEE9BCC19}"/>
              </a:ext>
            </a:extLst>
          </p:cNvPr>
          <p:cNvSpPr>
            <a:spLocks noGrp="1"/>
          </p:cNvSpPr>
          <p:nvPr>
            <p:ph type="sldNum" sz="quarter" idx="12"/>
          </p:nvPr>
        </p:nvSpPr>
        <p:spPr/>
        <p:txBody>
          <a:bodyPr/>
          <a:lstStyle/>
          <a:p>
            <a:fld id="{05405D56-5725-A147-B52D-43AF09E1DD07}" type="slidenum">
              <a:rPr lang="en-US" smtClean="0"/>
              <a:t>‹#›</a:t>
            </a:fld>
            <a:endParaRPr lang="en-US"/>
          </a:p>
        </p:txBody>
      </p:sp>
    </p:spTree>
    <p:extLst>
      <p:ext uri="{BB962C8B-B14F-4D97-AF65-F5344CB8AC3E}">
        <p14:creationId xmlns:p14="http://schemas.microsoft.com/office/powerpoint/2010/main" val="3752128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97350C-9897-5B50-299F-5C3B3E5189F1}"/>
              </a:ext>
            </a:extLst>
          </p:cNvPr>
          <p:cNvSpPr>
            <a:spLocks noGrp="1"/>
          </p:cNvSpPr>
          <p:nvPr>
            <p:ph type="dt" sz="half" idx="10"/>
          </p:nvPr>
        </p:nvSpPr>
        <p:spPr/>
        <p:txBody>
          <a:bodyPr/>
          <a:lstStyle/>
          <a:p>
            <a:fld id="{5EAF6710-765C-054A-B65D-A7605316686C}" type="datetimeFigureOut">
              <a:rPr lang="en-US" smtClean="0"/>
              <a:t>2/11/25</a:t>
            </a:fld>
            <a:endParaRPr lang="en-US"/>
          </a:p>
        </p:txBody>
      </p:sp>
      <p:sp>
        <p:nvSpPr>
          <p:cNvPr id="3" name="Footer Placeholder 2">
            <a:extLst>
              <a:ext uri="{FF2B5EF4-FFF2-40B4-BE49-F238E27FC236}">
                <a16:creationId xmlns:a16="http://schemas.microsoft.com/office/drawing/2014/main" id="{4B895F01-44AF-C8FE-2CC3-133C82D24F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FC2B1AD-644E-0218-4429-7B81E52DB8B6}"/>
              </a:ext>
            </a:extLst>
          </p:cNvPr>
          <p:cNvSpPr>
            <a:spLocks noGrp="1"/>
          </p:cNvSpPr>
          <p:nvPr>
            <p:ph type="sldNum" sz="quarter" idx="12"/>
          </p:nvPr>
        </p:nvSpPr>
        <p:spPr/>
        <p:txBody>
          <a:bodyPr/>
          <a:lstStyle/>
          <a:p>
            <a:fld id="{05405D56-5725-A147-B52D-43AF09E1DD07}" type="slidenum">
              <a:rPr lang="en-US" smtClean="0"/>
              <a:t>‹#›</a:t>
            </a:fld>
            <a:endParaRPr lang="en-US"/>
          </a:p>
        </p:txBody>
      </p:sp>
    </p:spTree>
    <p:extLst>
      <p:ext uri="{BB962C8B-B14F-4D97-AF65-F5344CB8AC3E}">
        <p14:creationId xmlns:p14="http://schemas.microsoft.com/office/powerpoint/2010/main" val="1794899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90C5E-2597-EAEA-373B-E9DE5C73198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2A51F956-929E-5D60-C714-D561AEAEFC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B32E47A-4EE1-FEF4-50B1-F4D2BB6B05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4472B96-52A4-976B-00D3-F426636C5A04}"/>
              </a:ext>
            </a:extLst>
          </p:cNvPr>
          <p:cNvSpPr>
            <a:spLocks noGrp="1"/>
          </p:cNvSpPr>
          <p:nvPr>
            <p:ph type="dt" sz="half" idx="10"/>
          </p:nvPr>
        </p:nvSpPr>
        <p:spPr/>
        <p:txBody>
          <a:bodyPr/>
          <a:lstStyle/>
          <a:p>
            <a:fld id="{5EAF6710-765C-054A-B65D-A7605316686C}" type="datetimeFigureOut">
              <a:rPr lang="en-US" smtClean="0"/>
              <a:t>2/11/25</a:t>
            </a:fld>
            <a:endParaRPr lang="en-US"/>
          </a:p>
        </p:txBody>
      </p:sp>
      <p:sp>
        <p:nvSpPr>
          <p:cNvPr id="6" name="Footer Placeholder 5">
            <a:extLst>
              <a:ext uri="{FF2B5EF4-FFF2-40B4-BE49-F238E27FC236}">
                <a16:creationId xmlns:a16="http://schemas.microsoft.com/office/drawing/2014/main" id="{80BF796F-44EF-5EF0-E05D-36108362E9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B827F4-C9DC-195E-B011-23FCC21ABC84}"/>
              </a:ext>
            </a:extLst>
          </p:cNvPr>
          <p:cNvSpPr>
            <a:spLocks noGrp="1"/>
          </p:cNvSpPr>
          <p:nvPr>
            <p:ph type="sldNum" sz="quarter" idx="12"/>
          </p:nvPr>
        </p:nvSpPr>
        <p:spPr/>
        <p:txBody>
          <a:bodyPr/>
          <a:lstStyle/>
          <a:p>
            <a:fld id="{05405D56-5725-A147-B52D-43AF09E1DD07}" type="slidenum">
              <a:rPr lang="en-US" smtClean="0"/>
              <a:t>‹#›</a:t>
            </a:fld>
            <a:endParaRPr lang="en-US"/>
          </a:p>
        </p:txBody>
      </p:sp>
    </p:spTree>
    <p:extLst>
      <p:ext uri="{BB962C8B-B14F-4D97-AF65-F5344CB8AC3E}">
        <p14:creationId xmlns:p14="http://schemas.microsoft.com/office/powerpoint/2010/main" val="3339011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08182-8405-53CE-CFD6-A6A8A9C925A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6309FE5-61D6-32E0-A09E-A889E2103E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EABBC85-C6D0-7B5F-A182-116082D681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101A6CC-D180-648C-0700-09579775329D}"/>
              </a:ext>
            </a:extLst>
          </p:cNvPr>
          <p:cNvSpPr>
            <a:spLocks noGrp="1"/>
          </p:cNvSpPr>
          <p:nvPr>
            <p:ph type="dt" sz="half" idx="10"/>
          </p:nvPr>
        </p:nvSpPr>
        <p:spPr/>
        <p:txBody>
          <a:bodyPr/>
          <a:lstStyle/>
          <a:p>
            <a:fld id="{5EAF6710-765C-054A-B65D-A7605316686C}" type="datetimeFigureOut">
              <a:rPr lang="en-US" smtClean="0"/>
              <a:t>2/11/25</a:t>
            </a:fld>
            <a:endParaRPr lang="en-US"/>
          </a:p>
        </p:txBody>
      </p:sp>
      <p:sp>
        <p:nvSpPr>
          <p:cNvPr id="6" name="Footer Placeholder 5">
            <a:extLst>
              <a:ext uri="{FF2B5EF4-FFF2-40B4-BE49-F238E27FC236}">
                <a16:creationId xmlns:a16="http://schemas.microsoft.com/office/drawing/2014/main" id="{05CE3CC4-2D4D-07D5-652E-77C9E781FF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C9AD48-1806-0F03-3464-14DBF50125E3}"/>
              </a:ext>
            </a:extLst>
          </p:cNvPr>
          <p:cNvSpPr>
            <a:spLocks noGrp="1"/>
          </p:cNvSpPr>
          <p:nvPr>
            <p:ph type="sldNum" sz="quarter" idx="12"/>
          </p:nvPr>
        </p:nvSpPr>
        <p:spPr/>
        <p:txBody>
          <a:bodyPr/>
          <a:lstStyle/>
          <a:p>
            <a:fld id="{05405D56-5725-A147-B52D-43AF09E1DD07}" type="slidenum">
              <a:rPr lang="en-US" smtClean="0"/>
              <a:t>‹#›</a:t>
            </a:fld>
            <a:endParaRPr lang="en-US"/>
          </a:p>
        </p:txBody>
      </p:sp>
    </p:spTree>
    <p:extLst>
      <p:ext uri="{BB962C8B-B14F-4D97-AF65-F5344CB8AC3E}">
        <p14:creationId xmlns:p14="http://schemas.microsoft.com/office/powerpoint/2010/main" val="1305713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191D27-2D0D-BD02-FD9D-3DD3E5AE6F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BD4A13E-3194-2A10-D542-C31DCB0543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EF8E5E7-F8D1-51B8-3883-0D525770D4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EAF6710-765C-054A-B65D-A7605316686C}" type="datetimeFigureOut">
              <a:rPr lang="en-US" smtClean="0"/>
              <a:t>2/11/25</a:t>
            </a:fld>
            <a:endParaRPr lang="en-US"/>
          </a:p>
        </p:txBody>
      </p:sp>
      <p:sp>
        <p:nvSpPr>
          <p:cNvPr id="5" name="Footer Placeholder 4">
            <a:extLst>
              <a:ext uri="{FF2B5EF4-FFF2-40B4-BE49-F238E27FC236}">
                <a16:creationId xmlns:a16="http://schemas.microsoft.com/office/drawing/2014/main" id="{680EC456-95EB-4AF3-E863-90F5E5AF56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521D351-DB99-54F3-443E-E9535A5F66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5405D56-5725-A147-B52D-43AF09E1DD07}" type="slidenum">
              <a:rPr lang="en-US" smtClean="0"/>
              <a:t>‹#›</a:t>
            </a:fld>
            <a:endParaRPr lang="en-US"/>
          </a:p>
        </p:txBody>
      </p:sp>
    </p:spTree>
    <p:extLst>
      <p:ext uri="{BB962C8B-B14F-4D97-AF65-F5344CB8AC3E}">
        <p14:creationId xmlns:p14="http://schemas.microsoft.com/office/powerpoint/2010/main" val="22231270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talkingaboutdying.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347F1-B646-5B48-D68A-F7CC72C9A0B8}"/>
              </a:ext>
            </a:extLst>
          </p:cNvPr>
          <p:cNvSpPr>
            <a:spLocks noGrp="1"/>
          </p:cNvSpPr>
          <p:nvPr>
            <p:ph type="ctrTitle"/>
          </p:nvPr>
        </p:nvSpPr>
        <p:spPr/>
        <p:txBody>
          <a:bodyPr>
            <a:normAutofit/>
          </a:bodyPr>
          <a:lstStyle/>
          <a:p>
            <a:r>
              <a:rPr lang="en-US" dirty="0"/>
              <a:t>Caring Course</a:t>
            </a:r>
            <a:br>
              <a:rPr lang="en-US" dirty="0"/>
            </a:br>
            <a:endParaRPr lang="en-US" dirty="0"/>
          </a:p>
        </p:txBody>
      </p:sp>
      <p:sp>
        <p:nvSpPr>
          <p:cNvPr id="3" name="Subtitle 2">
            <a:extLst>
              <a:ext uri="{FF2B5EF4-FFF2-40B4-BE49-F238E27FC236}">
                <a16:creationId xmlns:a16="http://schemas.microsoft.com/office/drawing/2014/main" id="{DF90D411-79B9-BBB7-6220-DC0C17A227CA}"/>
              </a:ext>
            </a:extLst>
          </p:cNvPr>
          <p:cNvSpPr>
            <a:spLocks noGrp="1"/>
          </p:cNvSpPr>
          <p:nvPr>
            <p:ph type="subTitle" idx="1"/>
          </p:nvPr>
        </p:nvSpPr>
        <p:spPr/>
        <p:txBody>
          <a:bodyPr>
            <a:noAutofit/>
          </a:bodyPr>
          <a:lstStyle/>
          <a:p>
            <a:r>
              <a:rPr lang="en-US" sz="3600" dirty="0"/>
              <a:t>Opportunities and challenges of older age </a:t>
            </a:r>
          </a:p>
          <a:p>
            <a:r>
              <a:rPr lang="en-US" sz="3600" dirty="0"/>
              <a:t>A local church  </a:t>
            </a:r>
          </a:p>
          <a:p>
            <a:r>
              <a:rPr lang="en-US" sz="3600" dirty="0"/>
              <a:t>Autumn 2024</a:t>
            </a:r>
          </a:p>
        </p:txBody>
      </p:sp>
    </p:spTree>
    <p:extLst>
      <p:ext uri="{BB962C8B-B14F-4D97-AF65-F5344CB8AC3E}">
        <p14:creationId xmlns:p14="http://schemas.microsoft.com/office/powerpoint/2010/main" val="3750127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4517A-BDB0-50B9-4D1A-DA7F94804552}"/>
              </a:ext>
            </a:extLst>
          </p:cNvPr>
          <p:cNvSpPr>
            <a:spLocks noGrp="1"/>
          </p:cNvSpPr>
          <p:nvPr>
            <p:ph type="title"/>
          </p:nvPr>
        </p:nvSpPr>
        <p:spPr/>
        <p:txBody>
          <a:bodyPr/>
          <a:lstStyle/>
          <a:p>
            <a:pPr algn="ct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The message </a:t>
            </a:r>
            <a:endParaRPr lang="en-US" dirty="0"/>
          </a:p>
        </p:txBody>
      </p:sp>
      <p:sp>
        <p:nvSpPr>
          <p:cNvPr id="3" name="Content Placeholder 2">
            <a:extLst>
              <a:ext uri="{FF2B5EF4-FFF2-40B4-BE49-F238E27FC236}">
                <a16:creationId xmlns:a16="http://schemas.microsoft.com/office/drawing/2014/main" id="{7D0F732C-E610-E8D8-19A2-510AE0CDB3A3}"/>
              </a:ext>
            </a:extLst>
          </p:cNvPr>
          <p:cNvSpPr>
            <a:spLocks noGrp="1"/>
          </p:cNvSpPr>
          <p:nvPr>
            <p:ph idx="1"/>
          </p:nvPr>
        </p:nvSpPr>
        <p:spPr/>
        <p:txBody>
          <a:bodyPr/>
          <a:lstStyle/>
          <a:p>
            <a:endPar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US" sz="1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indent="0" algn="ctr">
              <a:buNone/>
            </a:pPr>
            <a:r>
              <a:rPr lang="en-US" sz="4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T</a:t>
            </a:r>
            <a:r>
              <a:rPr lang="en-US" sz="4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here will be </a:t>
            </a:r>
            <a:r>
              <a:rPr lang="en-US" sz="40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challenges</a:t>
            </a:r>
            <a:r>
              <a:rPr lang="en-US" sz="4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but there are also </a:t>
            </a:r>
            <a:r>
              <a:rPr lang="en-US" sz="40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opportunities</a:t>
            </a:r>
            <a:r>
              <a:rPr lang="en-US" sz="4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p>
          <a:p>
            <a:pPr marL="0" indent="0" algn="ctr">
              <a:buNone/>
            </a:pPr>
            <a:r>
              <a:rPr lang="en-US" sz="4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older age.</a:t>
            </a:r>
            <a:endParaRPr lang="en-GB" sz="4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09072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F2FCB-804C-A13C-BFAB-01469339315F}"/>
              </a:ext>
            </a:extLst>
          </p:cNvPr>
          <p:cNvSpPr>
            <a:spLocks noGrp="1"/>
          </p:cNvSpPr>
          <p:nvPr>
            <p:ph type="title"/>
          </p:nvPr>
        </p:nvSpPr>
        <p:spPr/>
        <p:txBody>
          <a:bodyPr/>
          <a:lstStyle/>
          <a:p>
            <a:pPr algn="ctr"/>
            <a:r>
              <a:rPr lang="en-US" dirty="0"/>
              <a:t>Five recommendations</a:t>
            </a:r>
          </a:p>
        </p:txBody>
      </p:sp>
      <p:sp>
        <p:nvSpPr>
          <p:cNvPr id="3" name="Content Placeholder 2">
            <a:extLst>
              <a:ext uri="{FF2B5EF4-FFF2-40B4-BE49-F238E27FC236}">
                <a16:creationId xmlns:a16="http://schemas.microsoft.com/office/drawing/2014/main" id="{323C5E51-881A-E788-A9D5-45D38B185309}"/>
              </a:ext>
            </a:extLst>
          </p:cNvPr>
          <p:cNvSpPr>
            <a:spLocks noGrp="1"/>
          </p:cNvSpPr>
          <p:nvPr>
            <p:ph idx="1"/>
          </p:nvPr>
        </p:nvSpPr>
        <p:spPr/>
        <p:txBody>
          <a:bodyPr/>
          <a:lstStyle/>
          <a:p>
            <a:endParaRPr lang="en-US" sz="2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r>
              <a:rPr lang="en-US" sz="3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Physical Exercise</a:t>
            </a:r>
          </a:p>
          <a:p>
            <a:r>
              <a:rPr lang="en-US" sz="3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Stimulate your brain</a:t>
            </a:r>
          </a:p>
          <a:p>
            <a:r>
              <a:rPr lang="en-US" sz="3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Develop your social life</a:t>
            </a:r>
          </a:p>
          <a:p>
            <a:r>
              <a:rPr lang="en-US" sz="3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Engage a Spiritual dimension</a:t>
            </a:r>
          </a:p>
          <a:p>
            <a:r>
              <a:rPr lang="en-GB" sz="3600" dirty="0">
                <a:solidFill>
                  <a:srgbClr val="000000"/>
                </a:solidFill>
                <a:effectLst/>
                <a:latin typeface="Arial" panose="020B0604020202020204" pitchFamily="34" charset="0"/>
                <a:ea typeface="Aptos" panose="020B0004020202020204" pitchFamily="34" charset="0"/>
              </a:rPr>
              <a:t>Identify a Purpose</a:t>
            </a:r>
            <a:endParaRPr lang="en-US" sz="3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13524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92D91-4AA7-659B-0900-144D7B630441}"/>
              </a:ext>
            </a:extLst>
          </p:cNvPr>
          <p:cNvSpPr>
            <a:spLocks noGrp="1"/>
          </p:cNvSpPr>
          <p:nvPr>
            <p:ph type="title"/>
          </p:nvPr>
        </p:nvSpPr>
        <p:spPr/>
        <p:txBody>
          <a:bodyPr>
            <a:normAutofit fontScale="90000"/>
          </a:bodyPr>
          <a:lstStyle/>
          <a:p>
            <a:pPr algn="ctr"/>
            <a:br>
              <a:rPr lang="en-US" dirty="0"/>
            </a:br>
            <a:br>
              <a:rPr lang="en-US" dirty="0"/>
            </a:br>
            <a:r>
              <a:rPr lang="en-US" dirty="0"/>
              <a:t>1. </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Physical </a:t>
            </a:r>
            <a:r>
              <a:rPr lang="en-US"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Exercise</a:t>
            </a:r>
            <a:br>
              <a:rPr lang="en-US"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b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For Health of the Body</a:t>
            </a:r>
            <a:br>
              <a:rPr lang="en-GB" dirty="0">
                <a:latin typeface="Calibri" panose="020F0502020204030204" pitchFamily="34" charset="0"/>
                <a:ea typeface="Times New Roman" panose="02020603050405020304" pitchFamily="18" charset="0"/>
                <a:cs typeface="Times New Roman" panose="02020603050405020304" pitchFamily="18" charset="0"/>
              </a:rPr>
            </a:br>
            <a:br>
              <a:rPr lang="en-US" dirty="0"/>
            </a:br>
            <a:endParaRPr lang="en-US" dirty="0"/>
          </a:p>
        </p:txBody>
      </p:sp>
      <p:sp>
        <p:nvSpPr>
          <p:cNvPr id="3" name="Content Placeholder 2">
            <a:extLst>
              <a:ext uri="{FF2B5EF4-FFF2-40B4-BE49-F238E27FC236}">
                <a16:creationId xmlns:a16="http://schemas.microsoft.com/office/drawing/2014/main" id="{BDAA362C-5E00-48D5-C266-5851BCAB57B2}"/>
              </a:ext>
            </a:extLst>
          </p:cNvPr>
          <p:cNvSpPr>
            <a:spLocks noGrp="1"/>
          </p:cNvSpPr>
          <p:nvPr>
            <p:ph idx="1"/>
          </p:nvPr>
        </p:nvSpPr>
        <p:spPr>
          <a:xfrm>
            <a:off x="838200" y="1690687"/>
            <a:ext cx="10515600" cy="4486275"/>
          </a:xfrm>
        </p:spPr>
        <p:txBody>
          <a:bodyPr>
            <a:noAutofit/>
          </a:bodyPr>
          <a:lstStyle/>
          <a:p>
            <a:pPr marL="342900" lvl="0" indent="-342900">
              <a:buSzPts val="1100"/>
              <a:buFont typeface="+mj-lt"/>
              <a:buAutoNum type="arabicPeriod"/>
            </a:pPr>
            <a:endPar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lvl="0" indent="0">
              <a:buSzPts val="1100"/>
              <a:buNone/>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House and garden work</a:t>
            </a:r>
          </a:p>
          <a:p>
            <a:pPr marL="0" lvl="0" indent="0">
              <a:buSzPts val="1100"/>
              <a:buNone/>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Brisk walking</a:t>
            </a:r>
          </a:p>
          <a:p>
            <a:pPr marL="0" indent="0">
              <a:buSzPts val="1100"/>
              <a:buNone/>
            </a:pP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Going up and down the </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stairs</a:t>
            </a:r>
            <a:endPar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buSzPts val="1100"/>
              <a:buNone/>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Running</a:t>
            </a:r>
          </a:p>
          <a:p>
            <a:pPr marL="0" indent="0">
              <a:buSzPts val="1100"/>
              <a:buNone/>
            </a:pP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Cycling </a:t>
            </a:r>
          </a:p>
          <a:p>
            <a:pPr marL="0" indent="0">
              <a:buSzPts val="1100"/>
              <a:buNone/>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least 30 mins a day 3-4 times a week exercise muscles, including heart, reducing risk of some diseases.</a:t>
            </a:r>
          </a:p>
          <a:p>
            <a:pPr marL="0" lvl="0" indent="0">
              <a:buSzPts val="1100"/>
              <a:buNone/>
            </a:pPr>
            <a:endPar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2421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22594-512E-F0E0-1DDD-FB28C5491C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842F18-F135-40B8-9247-6B3F09DF6C18}"/>
              </a:ext>
            </a:extLst>
          </p:cNvPr>
          <p:cNvSpPr>
            <a:spLocks noGrp="1"/>
          </p:cNvSpPr>
          <p:nvPr>
            <p:ph type="title"/>
          </p:nvPr>
        </p:nvSpPr>
        <p:spPr/>
        <p:txBody>
          <a:bodyPr/>
          <a:lstStyle/>
          <a:p>
            <a:pPr algn="ctr"/>
            <a:r>
              <a:rPr lang="en-US" dirty="0"/>
              <a:t>2. </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Stimulate your </a:t>
            </a:r>
            <a:r>
              <a:rPr lang="en-US"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brain</a:t>
            </a:r>
            <a:endParaRPr lang="en-US" dirty="0"/>
          </a:p>
        </p:txBody>
      </p:sp>
      <p:sp>
        <p:nvSpPr>
          <p:cNvPr id="3" name="Content Placeholder 2">
            <a:extLst>
              <a:ext uri="{FF2B5EF4-FFF2-40B4-BE49-F238E27FC236}">
                <a16:creationId xmlns:a16="http://schemas.microsoft.com/office/drawing/2014/main" id="{587A94E0-E69C-501E-0177-418A4CC529B1}"/>
              </a:ext>
            </a:extLst>
          </p:cNvPr>
          <p:cNvSpPr>
            <a:spLocks noGrp="1"/>
          </p:cNvSpPr>
          <p:nvPr>
            <p:ph idx="1"/>
          </p:nvPr>
        </p:nvSpPr>
        <p:spPr>
          <a:xfrm>
            <a:off x="838200" y="1258957"/>
            <a:ext cx="10515600" cy="4918006"/>
          </a:xfrm>
        </p:spPr>
        <p:txBody>
          <a:bodyPr>
            <a:noAutofit/>
          </a:bodyPr>
          <a:lstStyle/>
          <a:p>
            <a:pPr marL="342900" lvl="0" indent="-342900">
              <a:buSzPts val="1100"/>
              <a:buFont typeface="+mj-lt"/>
              <a:buAutoNum type="arabicPeriod"/>
            </a:pPr>
            <a:endPar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buSzPts val="1100"/>
              <a:buFont typeface="+mj-lt"/>
              <a:buAutoNum type="arabicPeriod"/>
            </a:pPr>
            <a:endPar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buSzPts val="1100"/>
              <a:buNone/>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T</a:t>
            </a: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ry to learn something new every day: </a:t>
            </a:r>
          </a:p>
          <a:p>
            <a:pPr marL="0" lvl="0" indent="0">
              <a:buSzPts val="1100"/>
              <a:buNone/>
            </a:pP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puzzles</a:t>
            </a:r>
          </a:p>
          <a:p>
            <a:pPr marL="0" lvl="0" indent="0">
              <a:buSzPts val="1100"/>
              <a:buNone/>
            </a:pP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word and number games</a:t>
            </a:r>
          </a:p>
          <a:p>
            <a:pPr marL="0" lvl="0" indent="0">
              <a:buSzPts val="1100"/>
              <a:buNone/>
            </a:pP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join groups of those with similar interests.	  </a:t>
            </a:r>
            <a:endParaRPr lang="en-GB"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1884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D46D3-19F4-F5B9-EF87-7D79714485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52F6B7-ABAE-0137-B8A0-4896DC63F25F}"/>
              </a:ext>
            </a:extLst>
          </p:cNvPr>
          <p:cNvSpPr>
            <a:spLocks noGrp="1"/>
          </p:cNvSpPr>
          <p:nvPr>
            <p:ph type="title"/>
          </p:nvPr>
        </p:nvSpPr>
        <p:spPr/>
        <p:txBody>
          <a:bodyPr/>
          <a:lstStyle/>
          <a:p>
            <a:pPr algn="ctr"/>
            <a:r>
              <a:rPr lang="en-US" dirty="0"/>
              <a:t>3. </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Develop your </a:t>
            </a:r>
            <a:r>
              <a:rPr lang="en-US"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social life </a:t>
            </a:r>
            <a:endParaRPr lang="en-US" dirty="0"/>
          </a:p>
        </p:txBody>
      </p:sp>
      <p:sp>
        <p:nvSpPr>
          <p:cNvPr id="3" name="Content Placeholder 2">
            <a:extLst>
              <a:ext uri="{FF2B5EF4-FFF2-40B4-BE49-F238E27FC236}">
                <a16:creationId xmlns:a16="http://schemas.microsoft.com/office/drawing/2014/main" id="{E48E7E95-2763-45B3-E35E-401E9652B618}"/>
              </a:ext>
            </a:extLst>
          </p:cNvPr>
          <p:cNvSpPr>
            <a:spLocks noGrp="1"/>
          </p:cNvSpPr>
          <p:nvPr>
            <p:ph idx="1"/>
          </p:nvPr>
        </p:nvSpPr>
        <p:spPr>
          <a:xfrm>
            <a:off x="838200" y="1258957"/>
            <a:ext cx="10515600" cy="4918006"/>
          </a:xfrm>
        </p:spPr>
        <p:txBody>
          <a:bodyPr>
            <a:noAutofit/>
          </a:bodyPr>
          <a:lstStyle/>
          <a:p>
            <a:pPr marL="0" lvl="0" indent="0">
              <a:buSzPts val="1100"/>
              <a:buNone/>
            </a:pPr>
            <a:endPar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lvl="0" indent="0">
              <a:buSzPts val="1100"/>
              <a:buNone/>
            </a:pPr>
            <a:endPar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buSzPts val="1100"/>
              <a:buNone/>
            </a:pP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keep in touch with family and friends</a:t>
            </a:r>
          </a:p>
          <a:p>
            <a:pPr marL="0" lvl="0" indent="0">
              <a:buSzPts val="1100"/>
              <a:buNone/>
            </a:pPr>
            <a:endPar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buSzPts val="1100"/>
              <a:buNone/>
            </a:pP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make </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new friends</a:t>
            </a:r>
          </a:p>
          <a:p>
            <a:pPr marL="0" lvl="0" indent="0">
              <a:buSzPts val="1100"/>
              <a:buNone/>
            </a:pPr>
            <a:endPar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lvl="0" indent="0">
              <a:buSzPts val="1100"/>
              <a:buNone/>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speak to those you don’t know and make new contacts</a:t>
            </a:r>
            <a:endParaRPr lang="en-GB"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0486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3761C-3215-7C65-6E3B-B41D3C7245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F92B85-7D52-6ECF-9798-9BDEC8D4B13A}"/>
              </a:ext>
            </a:extLst>
          </p:cNvPr>
          <p:cNvSpPr>
            <a:spLocks noGrp="1"/>
          </p:cNvSpPr>
          <p:nvPr>
            <p:ph type="title"/>
          </p:nvPr>
        </p:nvSpPr>
        <p:spPr/>
        <p:txBody>
          <a:bodyPr/>
          <a:lstStyle/>
          <a:p>
            <a:pPr algn="ctr"/>
            <a:r>
              <a:rPr lang="en-US" dirty="0"/>
              <a:t>4. </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Engage a </a:t>
            </a:r>
            <a:r>
              <a:rPr lang="en-US"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Spiritual</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dimension for your life</a:t>
            </a:r>
            <a:endParaRPr lang="en-US" dirty="0"/>
          </a:p>
        </p:txBody>
      </p:sp>
      <p:sp>
        <p:nvSpPr>
          <p:cNvPr id="3" name="Content Placeholder 2">
            <a:extLst>
              <a:ext uri="{FF2B5EF4-FFF2-40B4-BE49-F238E27FC236}">
                <a16:creationId xmlns:a16="http://schemas.microsoft.com/office/drawing/2014/main" id="{EF3314CD-1E53-8242-EB0F-01FB80FC3703}"/>
              </a:ext>
            </a:extLst>
          </p:cNvPr>
          <p:cNvSpPr>
            <a:spLocks noGrp="1"/>
          </p:cNvSpPr>
          <p:nvPr>
            <p:ph idx="1"/>
          </p:nvPr>
        </p:nvSpPr>
        <p:spPr>
          <a:xfrm>
            <a:off x="838200" y="1690687"/>
            <a:ext cx="10515600" cy="4486275"/>
          </a:xfrm>
        </p:spPr>
        <p:txBody>
          <a:bodyPr>
            <a:noAutofit/>
          </a:bodyPr>
          <a:lstStyle/>
          <a:p>
            <a:pPr marL="0" lvl="0" indent="0">
              <a:buSzPts val="1100"/>
              <a:buNone/>
            </a:pPr>
            <a:endPar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lvl="0" indent="0">
              <a:buSzPts val="1100"/>
              <a:buNone/>
            </a:pP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W</a:t>
            </a: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eekly worship</a:t>
            </a:r>
          </a:p>
          <a:p>
            <a:pPr marL="0" lvl="0" indent="0">
              <a:buSzPts val="1100"/>
              <a:buNone/>
            </a:pP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Bible reading and prayer daily</a:t>
            </a:r>
          </a:p>
          <a:p>
            <a:pPr marL="0" lvl="0" indent="0">
              <a:buSzPts val="1100"/>
              <a:buNone/>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Group Bible Study</a:t>
            </a:r>
            <a:r>
              <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GB" dirty="0">
              <a:solidFill>
                <a:srgbClr val="000000"/>
              </a:solidFill>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1876105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2765C-8629-B5BD-2814-310A61828A6B}"/>
              </a:ext>
            </a:extLst>
          </p:cNvPr>
          <p:cNvSpPr>
            <a:spLocks noGrp="1"/>
          </p:cNvSpPr>
          <p:nvPr>
            <p:ph type="title"/>
          </p:nvPr>
        </p:nvSpPr>
        <p:spPr/>
        <p:txBody>
          <a:bodyPr/>
          <a:lstStyle/>
          <a:p>
            <a:r>
              <a:rPr lang="en-US" dirty="0"/>
              <a:t> </a:t>
            </a:r>
            <a:r>
              <a:rPr lang="en-GB" dirty="0">
                <a:solidFill>
                  <a:srgbClr val="000000"/>
                </a:solidFill>
                <a:latin typeface="Arial" panose="020B0604020202020204" pitchFamily="34" charset="0"/>
                <a:ea typeface="Aptos" panose="020B0004020202020204" pitchFamily="34" charset="0"/>
              </a:rPr>
              <a:t>Identify a </a:t>
            </a:r>
            <a:r>
              <a:rPr lang="en-GB" b="1" dirty="0">
                <a:solidFill>
                  <a:srgbClr val="000000"/>
                </a:solidFill>
                <a:latin typeface="Arial" panose="020B0604020202020204" pitchFamily="34" charset="0"/>
                <a:ea typeface="Aptos" panose="020B0004020202020204" pitchFamily="34" charset="0"/>
              </a:rPr>
              <a:t>Purpose</a:t>
            </a:r>
            <a:r>
              <a:rPr lang="en-GB" dirty="0">
                <a:solidFill>
                  <a:srgbClr val="000000"/>
                </a:solidFill>
                <a:latin typeface="Arial" panose="020B0604020202020204" pitchFamily="34" charset="0"/>
                <a:ea typeface="Aptos" panose="020B0004020202020204" pitchFamily="34" charset="0"/>
              </a:rPr>
              <a:t> for your life</a:t>
            </a:r>
            <a:endParaRPr lang="en-US" dirty="0"/>
          </a:p>
        </p:txBody>
      </p:sp>
      <p:sp>
        <p:nvSpPr>
          <p:cNvPr id="3" name="Content Placeholder 2">
            <a:extLst>
              <a:ext uri="{FF2B5EF4-FFF2-40B4-BE49-F238E27FC236}">
                <a16:creationId xmlns:a16="http://schemas.microsoft.com/office/drawing/2014/main" id="{A3671295-1B4F-BBF4-F905-4431E3B3BE0D}"/>
              </a:ext>
            </a:extLst>
          </p:cNvPr>
          <p:cNvSpPr>
            <a:spLocks noGrp="1"/>
          </p:cNvSpPr>
          <p:nvPr>
            <p:ph idx="1"/>
          </p:nvPr>
        </p:nvSpPr>
        <p:spPr/>
        <p:txBody>
          <a:bodyPr/>
          <a:lstStyle/>
          <a:p>
            <a:pPr marL="0" indent="0">
              <a:buNone/>
            </a:pPr>
            <a:endParaRPr lang="en-GB" dirty="0">
              <a:solidFill>
                <a:srgbClr val="000000"/>
              </a:solidFill>
              <a:latin typeface="Arial" panose="020B0604020202020204" pitchFamily="34" charset="0"/>
              <a:ea typeface="Aptos" panose="020B0004020202020204" pitchFamily="34" charset="0"/>
            </a:endParaRPr>
          </a:p>
          <a:p>
            <a:pPr marL="0" indent="0">
              <a:buNone/>
            </a:pPr>
            <a:r>
              <a:rPr lang="en-GB" dirty="0">
                <a:solidFill>
                  <a:srgbClr val="000000"/>
                </a:solidFill>
                <a:effectLst/>
                <a:latin typeface="Arial" panose="020B0604020202020204" pitchFamily="34" charset="0"/>
                <a:ea typeface="Aptos" panose="020B0004020202020204" pitchFamily="34" charset="0"/>
              </a:rPr>
              <a:t>Set Priorities. </a:t>
            </a:r>
          </a:p>
          <a:p>
            <a:pPr marL="0" indent="0">
              <a:buNone/>
            </a:pPr>
            <a:r>
              <a:rPr lang="en-GB" dirty="0">
                <a:solidFill>
                  <a:srgbClr val="000000"/>
                </a:solidFill>
                <a:effectLst/>
                <a:latin typeface="Arial" panose="020B0604020202020204" pitchFamily="34" charset="0"/>
                <a:ea typeface="Aptos" panose="020B0004020202020204" pitchFamily="34" charset="0"/>
              </a:rPr>
              <a:t>What do you really want to do?</a:t>
            </a:r>
          </a:p>
          <a:p>
            <a:pPr marL="0" indent="0">
              <a:buNone/>
            </a:pPr>
            <a:endParaRPr lang="en-GB" dirty="0">
              <a:solidFill>
                <a:srgbClr val="000000"/>
              </a:solidFill>
              <a:latin typeface="Arial" panose="020B0604020202020204" pitchFamily="34" charset="0"/>
            </a:endParaRPr>
          </a:p>
          <a:p>
            <a:pPr marL="0" indent="0">
              <a:buNone/>
            </a:pPr>
            <a:r>
              <a:rPr lang="en-GB" dirty="0">
                <a:solidFill>
                  <a:srgbClr val="000000"/>
                </a:solidFill>
                <a:latin typeface="Arial" panose="020B0604020202020204" pitchFamily="34" charset="0"/>
              </a:rPr>
              <a:t>A good deed every day?</a:t>
            </a:r>
          </a:p>
          <a:p>
            <a:pPr marL="0" indent="0">
              <a:buNone/>
            </a:pPr>
            <a:r>
              <a:rPr lang="en-GB" dirty="0">
                <a:solidFill>
                  <a:srgbClr val="000000"/>
                </a:solidFill>
                <a:latin typeface="Arial" panose="020B0604020202020204" pitchFamily="34" charset="0"/>
              </a:rPr>
              <a:t>Encouraging others?</a:t>
            </a:r>
          </a:p>
          <a:p>
            <a:pPr marL="0" indent="0">
              <a:buNone/>
            </a:pPr>
            <a:r>
              <a:rPr lang="en-GB" dirty="0">
                <a:solidFill>
                  <a:srgbClr val="000000"/>
                </a:solidFill>
                <a:latin typeface="Arial" panose="020B0604020202020204" pitchFamily="34" charset="0"/>
              </a:rPr>
              <a:t>Writing some poetry?</a:t>
            </a:r>
          </a:p>
          <a:p>
            <a:pPr marL="0" indent="0">
              <a:buNone/>
            </a:pPr>
            <a:r>
              <a:rPr lang="en-GB" dirty="0">
                <a:solidFill>
                  <a:srgbClr val="000000"/>
                </a:solidFill>
                <a:latin typeface="Arial" panose="020B0604020202020204" pitchFamily="34" charset="0"/>
              </a:rPr>
              <a:t>Offering hospitality?</a:t>
            </a:r>
            <a:endParaRPr lang="en-US" dirty="0"/>
          </a:p>
          <a:p>
            <a:endParaRPr lang="en-US" dirty="0"/>
          </a:p>
        </p:txBody>
      </p:sp>
    </p:spTree>
    <p:extLst>
      <p:ext uri="{BB962C8B-B14F-4D97-AF65-F5344CB8AC3E}">
        <p14:creationId xmlns:p14="http://schemas.microsoft.com/office/powerpoint/2010/main" val="2488993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9671-F700-D841-5207-7687FBDC1230}"/>
              </a:ext>
            </a:extLst>
          </p:cNvPr>
          <p:cNvSpPr>
            <a:spLocks noGrp="1"/>
          </p:cNvSpPr>
          <p:nvPr>
            <p:ph type="title"/>
          </p:nvPr>
        </p:nvSpPr>
        <p:spPr/>
        <p:txBody>
          <a:bodyPr>
            <a:normAutofit fontScale="90000"/>
          </a:bodyPr>
          <a:lstStyle/>
          <a:p>
            <a:pPr algn="ctr"/>
            <a:br>
              <a:rPr lang="en-US"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en-US"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Healthy eating in Later Life</a:t>
            </a:r>
            <a:br>
              <a:rPr lang="en-GB" dirty="0">
                <a:effectLst/>
                <a:latin typeface="Calibri" panose="020F0502020204030204" pitchFamily="34" charset="0"/>
                <a:ea typeface="Times New Roman" panose="02020603050405020304" pitchFamily="18" charset="0"/>
                <a:cs typeface="Calibri" panose="020F0502020204030204" pitchFamily="34" charset="0"/>
              </a:rPr>
            </a:b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433D93AC-7CCB-1A1A-7738-6A9939FE1CE3}"/>
              </a:ext>
            </a:extLst>
          </p:cNvPr>
          <p:cNvSpPr>
            <a:spLocks noGrp="1"/>
          </p:cNvSpPr>
          <p:nvPr>
            <p:ph idx="1"/>
          </p:nvPr>
        </p:nvSpPr>
        <p:spPr/>
        <p:txBody>
          <a:bodyPr>
            <a:normAutofit fontScale="85000" lnSpcReduction="10000"/>
          </a:bodyPr>
          <a:lstStyle/>
          <a:p>
            <a:pPr marL="0" indent="0">
              <a:buNone/>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3200" dirty="0">
                <a:latin typeface="Calibri" panose="020F0502020204030204" pitchFamily="34" charset="0"/>
                <a:ea typeface="Times New Roman" panose="02020603050405020304" pitchFamily="18" charset="0"/>
                <a:cs typeface="Times New Roman" panose="02020603050405020304" pitchFamily="18" charset="0"/>
              </a:rPr>
              <a:t>A nutritionist gave </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a simple explanation of types of foodstuff: </a:t>
            </a:r>
          </a:p>
          <a:p>
            <a:pPr marL="0" indent="0">
              <a:buNone/>
            </a:pP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3200" dirty="0">
                <a:effectLst/>
                <a:latin typeface="Calibri" panose="020F0502020204030204" pitchFamily="34" charset="0"/>
                <a:ea typeface="Times New Roman" panose="02020603050405020304" pitchFamily="18" charset="0"/>
                <a:cs typeface="Times New Roman" panose="02020603050405020304" pitchFamily="18" charset="0"/>
              </a:rPr>
              <a:t>Protein </a:t>
            </a:r>
            <a:r>
              <a:rPr lang="en-US" sz="3200" dirty="0">
                <a:latin typeface="Calibri" panose="020F0502020204030204" pitchFamily="34" charset="0"/>
                <a:ea typeface="Times New Roman" panose="02020603050405020304" pitchFamily="18" charset="0"/>
                <a:cs typeface="Times New Roman" panose="02020603050405020304" pitchFamily="18" charset="0"/>
              </a:rPr>
              <a:t>– Body building foods (</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meat, fish, eggs) – need some but not large amounts</a:t>
            </a: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3200" dirty="0">
                <a:effectLst/>
                <a:latin typeface="Calibri" panose="020F0502020204030204" pitchFamily="34" charset="0"/>
                <a:ea typeface="Times New Roman" panose="02020603050405020304" pitchFamily="18" charset="0"/>
                <a:cs typeface="Times New Roman" panose="02020603050405020304" pitchFamily="18" charset="0"/>
              </a:rPr>
              <a:t>Carbohydrates </a:t>
            </a:r>
            <a:r>
              <a:rPr lang="en-US" sz="3200" dirty="0">
                <a:latin typeface="Calibri" panose="020F0502020204030204" pitchFamily="34" charset="0"/>
                <a:ea typeface="Times New Roman" panose="02020603050405020304" pitchFamily="18" charset="0"/>
                <a:cs typeface="Times New Roman" panose="02020603050405020304" pitchFamily="18" charset="0"/>
              </a:rPr>
              <a:t>– Our staple, filling foods (</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rice, cereals, potatoes) - each culture has its own depending on preference and availability </a:t>
            </a: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3200" dirty="0">
                <a:effectLst/>
                <a:latin typeface="Calibri" panose="020F0502020204030204" pitchFamily="34" charset="0"/>
                <a:ea typeface="Times New Roman" panose="02020603050405020304" pitchFamily="18" charset="0"/>
                <a:cs typeface="Times New Roman" panose="02020603050405020304" pitchFamily="18" charset="0"/>
              </a:rPr>
              <a:t>Fats – Butter, cream, lard, fat from meat. Go easy on these</a:t>
            </a:r>
          </a:p>
          <a:p>
            <a:r>
              <a:rPr lang="en-US" sz="3200" dirty="0">
                <a:latin typeface="Calibri" panose="020F0502020204030204" pitchFamily="34" charset="0"/>
                <a:ea typeface="Times New Roman" panose="02020603050405020304" pitchFamily="18" charset="0"/>
                <a:cs typeface="Times New Roman" panose="02020603050405020304" pitchFamily="18" charset="0"/>
              </a:rPr>
              <a:t>Fruit and vegetables: these are good for us, </a:t>
            </a:r>
            <a:r>
              <a:rPr lang="en-GB" sz="3200" dirty="0">
                <a:latin typeface="Calibri" panose="020F0502020204030204" pitchFamily="34" charset="0"/>
                <a:ea typeface="Times New Roman" panose="02020603050405020304" pitchFamily="18" charset="0"/>
                <a:cs typeface="Times New Roman" panose="02020603050405020304" pitchFamily="18" charset="0"/>
              </a:rPr>
              <a:t>they don’t add much weight</a:t>
            </a:r>
          </a:p>
          <a:p>
            <a:pPr marL="0" indent="0">
              <a:buNone/>
            </a:pP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n-GB" sz="3200" dirty="0">
                <a:latin typeface="Calibri" panose="020F0502020204030204" pitchFamily="34" charset="0"/>
                <a:ea typeface="Times New Roman" panose="02020603050405020304" pitchFamily="18" charset="0"/>
                <a:cs typeface="Times New Roman" panose="02020603050405020304" pitchFamily="18" charset="0"/>
              </a:rPr>
              <a:t>A ‘good’ diet is mixed and varied.</a:t>
            </a: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269925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ADAE-9CA4-92B0-45D3-B4BD991BBEAB}"/>
              </a:ext>
            </a:extLst>
          </p:cNvPr>
          <p:cNvSpPr>
            <a:spLocks noGrp="1"/>
          </p:cNvSpPr>
          <p:nvPr>
            <p:ph type="title"/>
          </p:nvPr>
        </p:nvSpPr>
        <p:spPr/>
        <p:txBody>
          <a:bodyPr/>
          <a:lstStyle/>
          <a:p>
            <a:pPr algn="ctr"/>
            <a:r>
              <a:rPr lang="en-US" dirty="0">
                <a:latin typeface="Calibri" panose="020F0502020204030204" pitchFamily="34" charset="0"/>
                <a:ea typeface="Times New Roman" panose="02020603050405020304" pitchFamily="18" charset="0"/>
                <a:cs typeface="Times New Roman" panose="02020603050405020304" pitchFamily="18" charset="0"/>
              </a:rPr>
              <a:t>Supporting Older People</a:t>
            </a:r>
            <a:br>
              <a:rPr lang="en-US" dirty="0">
                <a:latin typeface="Calibri" panose="020F0502020204030204" pitchFamily="34" charset="0"/>
                <a:ea typeface="Times New Roman" panose="02020603050405020304" pitchFamily="18" charset="0"/>
                <a:cs typeface="Times New Roman" panose="02020603050405020304" pitchFamily="18" charset="0"/>
              </a:rPr>
            </a:br>
            <a:r>
              <a:rPr lang="en-US" dirty="0">
                <a:latin typeface="Calibri" panose="020F0502020204030204" pitchFamily="34" charset="0"/>
                <a:ea typeface="Times New Roman" panose="02020603050405020304" pitchFamily="18" charset="0"/>
                <a:cs typeface="Times New Roman" panose="02020603050405020304" pitchFamily="18" charset="0"/>
              </a:rPr>
              <a:t>2</a:t>
            </a:r>
            <a:r>
              <a:rPr lang="en-US" baseline="30000" dirty="0">
                <a:latin typeface="Calibri" panose="020F0502020204030204" pitchFamily="34" charset="0"/>
                <a:ea typeface="Times New Roman" panose="02020603050405020304" pitchFamily="18" charset="0"/>
                <a:cs typeface="Times New Roman" panose="02020603050405020304" pitchFamily="18" charset="0"/>
              </a:rPr>
              <a:t>nd</a:t>
            </a:r>
            <a:r>
              <a:rPr lang="en-US" dirty="0">
                <a:latin typeface="Calibri" panose="020F0502020204030204" pitchFamily="34" charset="0"/>
                <a:ea typeface="Times New Roman" panose="02020603050405020304" pitchFamily="18" charset="0"/>
                <a:cs typeface="Times New Roman" panose="02020603050405020304" pitchFamily="18" charset="0"/>
              </a:rPr>
              <a:t> Session</a:t>
            </a:r>
            <a:endParaRPr lang="en-US" dirty="0"/>
          </a:p>
        </p:txBody>
      </p:sp>
      <p:sp>
        <p:nvSpPr>
          <p:cNvPr id="3" name="Content Placeholder 2">
            <a:extLst>
              <a:ext uri="{FF2B5EF4-FFF2-40B4-BE49-F238E27FC236}">
                <a16:creationId xmlns:a16="http://schemas.microsoft.com/office/drawing/2014/main" id="{E97D62B4-C6F5-57CE-10FC-5B502B276670}"/>
              </a:ext>
            </a:extLst>
          </p:cNvPr>
          <p:cNvSpPr>
            <a:spLocks noGrp="1"/>
          </p:cNvSpPr>
          <p:nvPr>
            <p:ph idx="1"/>
          </p:nvPr>
        </p:nvSpPr>
        <p:spPr>
          <a:xfrm>
            <a:off x="838200" y="1484243"/>
            <a:ext cx="10515600" cy="4692720"/>
          </a:xfrm>
        </p:spPr>
        <p:txBody>
          <a:bodyPr>
            <a:normAutofit/>
          </a:bodyPr>
          <a:lstStyle/>
          <a:p>
            <a:pPr marL="0" indent="0">
              <a:buNone/>
            </a:pPr>
            <a:r>
              <a:rPr lang="en-US" sz="1800" dirty="0">
                <a:latin typeface="Calibri" panose="020F0502020204030204" pitchFamily="34" charset="0"/>
                <a:cs typeface="Times New Roman" panose="02020603050405020304" pitchFamily="18" charset="0"/>
              </a:rPr>
              <a:t>  </a:t>
            </a:r>
          </a:p>
          <a:p>
            <a:pPr marL="0" indent="0">
              <a:buNone/>
            </a:pPr>
            <a:endParaRPr lang="en-US" sz="4000" dirty="0">
              <a:latin typeface="Calibri" panose="020F0502020204030204" pitchFamily="34" charset="0"/>
              <a:cs typeface="Times New Roman" panose="02020603050405020304" pitchFamily="18" charset="0"/>
            </a:endParaRPr>
          </a:p>
          <a:p>
            <a:pPr marL="0" indent="0">
              <a:buNone/>
            </a:pPr>
            <a:r>
              <a:rPr lang="en-US" sz="3200" dirty="0">
                <a:latin typeface="Calibri" panose="020F0502020204030204" pitchFamily="34" charset="0"/>
                <a:cs typeface="Times New Roman" panose="02020603050405020304" pitchFamily="18" charset="0"/>
              </a:rPr>
              <a:t>		Two retired (female) church pastors spoke from 			their 	experiences of visiting and the needs they 			had found.</a:t>
            </a:r>
          </a:p>
          <a:p>
            <a:pPr marL="0" indent="0">
              <a:buNone/>
            </a:pPr>
            <a:endParaRPr lang="en-US" sz="9600" dirty="0">
              <a:latin typeface="Calibri" panose="020F0502020204030204" pitchFamily="34" charset="0"/>
              <a:cs typeface="Times New Roman" panose="02020603050405020304" pitchFamily="18" charset="0"/>
            </a:endParaRPr>
          </a:p>
          <a:p>
            <a:pPr marL="0" indent="0">
              <a:buNone/>
            </a:pPr>
            <a:endParaRPr lang="en-US" sz="9600" dirty="0">
              <a:latin typeface="Calibri" panose="020F0502020204030204" pitchFamily="34" charset="0"/>
              <a:cs typeface="Times New Roman" panose="02020603050405020304" pitchFamily="18" charset="0"/>
            </a:endParaRPr>
          </a:p>
          <a:p>
            <a:pPr marL="0" indent="0">
              <a:buNone/>
            </a:pPr>
            <a:endParaRPr lang="en-US" sz="9600" dirty="0"/>
          </a:p>
        </p:txBody>
      </p:sp>
    </p:spTree>
    <p:extLst>
      <p:ext uri="{BB962C8B-B14F-4D97-AF65-F5344CB8AC3E}">
        <p14:creationId xmlns:p14="http://schemas.microsoft.com/office/powerpoint/2010/main" val="21127702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2FC96-A29D-EE1F-4AB5-73CE04E09F7D}"/>
              </a:ext>
            </a:extLst>
          </p:cNvPr>
          <p:cNvSpPr>
            <a:spLocks noGrp="1"/>
          </p:cNvSpPr>
          <p:nvPr>
            <p:ph type="title"/>
          </p:nvPr>
        </p:nvSpPr>
        <p:spPr/>
        <p:txBody>
          <a:bodyPr/>
          <a:lstStyle/>
          <a:p>
            <a:pPr algn="ctr"/>
            <a:r>
              <a:rPr lang="en-US" dirty="0">
                <a:latin typeface="Calibri" panose="020F0502020204030204" pitchFamily="34" charset="0"/>
                <a:cs typeface="Times New Roman" panose="02020603050405020304" pitchFamily="18" charset="0"/>
              </a:rPr>
              <a:t>Visiting in the community: </a:t>
            </a:r>
            <a:endParaRPr lang="en-US" dirty="0"/>
          </a:p>
        </p:txBody>
      </p:sp>
      <p:sp>
        <p:nvSpPr>
          <p:cNvPr id="3" name="Content Placeholder 2">
            <a:extLst>
              <a:ext uri="{FF2B5EF4-FFF2-40B4-BE49-F238E27FC236}">
                <a16:creationId xmlns:a16="http://schemas.microsoft.com/office/drawing/2014/main" id="{FC5171DF-D146-2273-B602-B7C90A3924E5}"/>
              </a:ext>
            </a:extLst>
          </p:cNvPr>
          <p:cNvSpPr>
            <a:spLocks noGrp="1"/>
          </p:cNvSpPr>
          <p:nvPr>
            <p:ph idx="1"/>
          </p:nvPr>
        </p:nvSpPr>
        <p:spPr/>
        <p:txBody>
          <a:bodyPr/>
          <a:lstStyle/>
          <a:p>
            <a:pPr marL="0" indent="0">
              <a:buNone/>
            </a:pPr>
            <a:r>
              <a:rPr lang="en-US" sz="2800" dirty="0">
                <a:latin typeface="Calibri" panose="020F0502020204030204" pitchFamily="34" charset="0"/>
                <a:cs typeface="Times New Roman" panose="02020603050405020304" pitchFamily="18" charset="0"/>
              </a:rPr>
              <a:t>	</a:t>
            </a:r>
          </a:p>
          <a:p>
            <a:pPr marL="0" indent="0">
              <a:buNone/>
            </a:pPr>
            <a:r>
              <a:rPr lang="en-US" dirty="0">
                <a:latin typeface="Calibri" panose="020F0502020204030204" pitchFamily="34" charset="0"/>
                <a:cs typeface="Times New Roman" panose="02020603050405020304" pitchFamily="18" charset="0"/>
              </a:rPr>
              <a:t>	</a:t>
            </a:r>
            <a:r>
              <a:rPr lang="en-US" sz="2800" dirty="0">
                <a:latin typeface="Calibri" panose="020F0502020204030204" pitchFamily="34" charset="0"/>
                <a:cs typeface="Times New Roman" panose="02020603050405020304" pitchFamily="18" charset="0"/>
              </a:rPr>
              <a:t>the sick both acute and chronic illness, </a:t>
            </a:r>
          </a:p>
          <a:p>
            <a:pPr marL="0" indent="0">
              <a:buNone/>
            </a:pPr>
            <a:r>
              <a:rPr lang="en-US" sz="2800" dirty="0">
                <a:latin typeface="Calibri" panose="020F0502020204030204" pitchFamily="34" charset="0"/>
                <a:cs typeface="Times New Roman" panose="02020603050405020304" pitchFamily="18" charset="0"/>
              </a:rPr>
              <a:t>	the bereaved  </a:t>
            </a:r>
          </a:p>
          <a:p>
            <a:pPr marL="0" indent="0">
              <a:buNone/>
            </a:pPr>
            <a:r>
              <a:rPr lang="en-US" sz="2800" dirty="0">
                <a:latin typeface="Calibri" panose="020F0502020204030204" pitchFamily="34" charset="0"/>
                <a:cs typeface="Times New Roman" panose="02020603050405020304" pitchFamily="18" charset="0"/>
              </a:rPr>
              <a:t>	most of all the lonely</a:t>
            </a:r>
          </a:p>
          <a:p>
            <a:pPr marL="0" indent="0">
              <a:buNone/>
            </a:pPr>
            <a:r>
              <a:rPr lang="en-US" sz="2800" dirty="0">
                <a:latin typeface="Calibri" panose="020F0502020204030204" pitchFamily="34" charset="0"/>
                <a:cs typeface="Times New Roman" panose="02020603050405020304" pitchFamily="18" charset="0"/>
              </a:rPr>
              <a:t>	those in care homes</a:t>
            </a:r>
          </a:p>
          <a:p>
            <a:endParaRPr lang="en-US" dirty="0"/>
          </a:p>
        </p:txBody>
      </p:sp>
    </p:spTree>
    <p:extLst>
      <p:ext uri="{BB962C8B-B14F-4D97-AF65-F5344CB8AC3E}">
        <p14:creationId xmlns:p14="http://schemas.microsoft.com/office/powerpoint/2010/main" val="994003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4CF6B9-F2DD-FC02-83CF-3E8AF49F99A4}"/>
              </a:ext>
            </a:extLst>
          </p:cNvPr>
          <p:cNvSpPr>
            <a:spLocks noGrp="1"/>
          </p:cNvSpPr>
          <p:nvPr>
            <p:ph type="title"/>
          </p:nvPr>
        </p:nvSpPr>
        <p:spPr/>
        <p:txBody>
          <a:bodyPr/>
          <a:lstStyle/>
          <a:p>
            <a:pPr algn="ctr"/>
            <a:r>
              <a:rPr lang="en-US" dirty="0"/>
              <a:t>Ageing </a:t>
            </a:r>
          </a:p>
        </p:txBody>
      </p:sp>
      <p:sp>
        <p:nvSpPr>
          <p:cNvPr id="5" name="Content Placeholder 4">
            <a:extLst>
              <a:ext uri="{FF2B5EF4-FFF2-40B4-BE49-F238E27FC236}">
                <a16:creationId xmlns:a16="http://schemas.microsoft.com/office/drawing/2014/main" id="{E5E13056-73D3-255A-B289-CE721E4B78B4}"/>
              </a:ext>
            </a:extLst>
          </p:cNvPr>
          <p:cNvSpPr>
            <a:spLocks noGrp="1"/>
          </p:cNvSpPr>
          <p:nvPr>
            <p:ph idx="1"/>
          </p:nvPr>
        </p:nvSpPr>
        <p:spPr/>
        <p:txBody>
          <a:bodyPr/>
          <a:lstStyle/>
          <a:p>
            <a:r>
              <a:rPr lang="en-GB" sz="2800" kern="100" dirty="0">
                <a:effectLst/>
                <a:latin typeface="Aptos" panose="020B0004020202020204" pitchFamily="34" charset="0"/>
                <a:ea typeface="Aptos" panose="020B0004020202020204" pitchFamily="34" charset="0"/>
                <a:cs typeface="Times New Roman" panose="02020603050405020304" pitchFamily="18" charset="0"/>
              </a:rPr>
              <a:t>Like many small UK churches, ours (usual Sunday morning congregation about 40 people) has more older than younger members. </a:t>
            </a:r>
          </a:p>
          <a:p>
            <a:r>
              <a:rPr lang="en-GB" sz="2800" kern="100" dirty="0">
                <a:effectLst/>
                <a:latin typeface="Aptos" panose="020B0004020202020204" pitchFamily="34" charset="0"/>
                <a:ea typeface="Aptos" panose="020B0004020202020204" pitchFamily="34" charset="0"/>
                <a:cs typeface="Times New Roman" panose="02020603050405020304" pitchFamily="18" charset="0"/>
              </a:rPr>
              <a:t>As we all age there are increasing problems of serious illness, bereavement, loneliness, difficulty walking, lack of balance and failing sight and hearing.</a:t>
            </a:r>
          </a:p>
          <a:p>
            <a:r>
              <a:rPr lang="en-GB" sz="2800" kern="100" dirty="0">
                <a:effectLst/>
                <a:latin typeface="Aptos" panose="020B0004020202020204" pitchFamily="34" charset="0"/>
                <a:ea typeface="Aptos" panose="020B0004020202020204" pitchFamily="34" charset="0"/>
                <a:cs typeface="Times New Roman" panose="02020603050405020304" pitchFamily="18" charset="0"/>
              </a:rPr>
              <a:t> ‘Don’t get old’ my patients used to tell me. They were not wrong in thinking that but most of us today are fortunate enough to have the extra years which bring us to old age. </a:t>
            </a:r>
          </a:p>
          <a:p>
            <a:endParaRPr lang="en-US" dirty="0"/>
          </a:p>
        </p:txBody>
      </p:sp>
    </p:spTree>
    <p:extLst>
      <p:ext uri="{BB962C8B-B14F-4D97-AF65-F5344CB8AC3E}">
        <p14:creationId xmlns:p14="http://schemas.microsoft.com/office/powerpoint/2010/main" val="29911894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7193F-B45D-B03A-D75B-03D0796E4625}"/>
              </a:ext>
            </a:extLst>
          </p:cNvPr>
          <p:cNvSpPr>
            <a:spLocks noGrp="1"/>
          </p:cNvSpPr>
          <p:nvPr>
            <p:ph type="title"/>
          </p:nvPr>
        </p:nvSpPr>
        <p:spPr/>
        <p:txBody>
          <a:bodyPr/>
          <a:lstStyle/>
          <a:p>
            <a:pPr algn="ctr"/>
            <a:r>
              <a:rPr lang="en-US" dirty="0">
                <a:latin typeface="Calibri" panose="020F0502020204030204" pitchFamily="34" charset="0"/>
                <a:cs typeface="Times New Roman" panose="02020603050405020304" pitchFamily="18" charset="0"/>
              </a:rPr>
              <a:t>Visiting in hospital</a:t>
            </a:r>
            <a:endParaRPr lang="en-US" dirty="0"/>
          </a:p>
        </p:txBody>
      </p:sp>
      <p:sp>
        <p:nvSpPr>
          <p:cNvPr id="3" name="Content Placeholder 2">
            <a:extLst>
              <a:ext uri="{FF2B5EF4-FFF2-40B4-BE49-F238E27FC236}">
                <a16:creationId xmlns:a16="http://schemas.microsoft.com/office/drawing/2014/main" id="{510FE2DD-A9EE-C557-434D-B357D72D1A6F}"/>
              </a:ext>
            </a:extLst>
          </p:cNvPr>
          <p:cNvSpPr>
            <a:spLocks noGrp="1"/>
          </p:cNvSpPr>
          <p:nvPr>
            <p:ph idx="1"/>
          </p:nvPr>
        </p:nvSpPr>
        <p:spPr/>
        <p:txBody>
          <a:bodyPr/>
          <a:lstStyle/>
          <a:p>
            <a:pPr marL="0" indent="0">
              <a:buNone/>
            </a:pPr>
            <a:r>
              <a:rPr lang="en-US" sz="2800" dirty="0">
                <a:latin typeface="Calibri" panose="020F0502020204030204" pitchFamily="34" charset="0"/>
                <a:cs typeface="Times New Roman" panose="02020603050405020304" pitchFamily="18" charset="0"/>
              </a:rPr>
              <a:t>			</a:t>
            </a:r>
          </a:p>
          <a:p>
            <a:pPr marL="0" indent="0">
              <a:buNone/>
            </a:pPr>
            <a:r>
              <a:rPr lang="en-US" dirty="0">
                <a:latin typeface="Calibri" panose="020F0502020204030204" pitchFamily="34" charset="0"/>
                <a:cs typeface="Times New Roman" panose="02020603050405020304" pitchFamily="18" charset="0"/>
              </a:rPr>
              <a:t>			</a:t>
            </a:r>
            <a:r>
              <a:rPr lang="en-US" sz="2800" dirty="0">
                <a:latin typeface="Calibri" panose="020F0502020204030204" pitchFamily="34" charset="0"/>
                <a:cs typeface="Times New Roman" panose="02020603050405020304" pitchFamily="18" charset="0"/>
              </a:rPr>
              <a:t>not always wanted </a:t>
            </a:r>
          </a:p>
          <a:p>
            <a:pPr marL="0" indent="0">
              <a:buNone/>
            </a:pPr>
            <a:r>
              <a:rPr lang="en-US" sz="2800" dirty="0">
                <a:latin typeface="Calibri" panose="020F0502020204030204" pitchFamily="34" charset="0"/>
                <a:cs typeface="Times New Roman" panose="02020603050405020304" pitchFamily="18" charset="0"/>
              </a:rPr>
              <a:t>			sometimes patients are too busy</a:t>
            </a:r>
          </a:p>
          <a:p>
            <a:pPr marL="0" indent="0">
              <a:buNone/>
            </a:pPr>
            <a:r>
              <a:rPr lang="en-US" sz="2800" dirty="0">
                <a:latin typeface="Calibri" panose="020F0502020204030204" pitchFamily="34" charset="0"/>
                <a:cs typeface="Times New Roman" panose="02020603050405020304" pitchFamily="18" charset="0"/>
              </a:rPr>
              <a:t>			take a card to leave with them</a:t>
            </a:r>
          </a:p>
          <a:p>
            <a:pPr marL="0" indent="0">
              <a:buNone/>
            </a:pPr>
            <a:r>
              <a:rPr lang="en-US" sz="2800" dirty="0">
                <a:latin typeface="Calibri" panose="020F0502020204030204" pitchFamily="34" charset="0"/>
                <a:cs typeface="Times New Roman" panose="02020603050405020304" pitchFamily="18" charset="0"/>
              </a:rPr>
              <a:t>			think of things to tell them about/ take a simple 				game to play/ articles of interest to read.</a:t>
            </a:r>
          </a:p>
          <a:p>
            <a:pPr marL="0" indent="0">
              <a:buNone/>
            </a:pPr>
            <a:r>
              <a:rPr lang="en-US" sz="2800" dirty="0">
                <a:latin typeface="Calibri" panose="020F0502020204030204" pitchFamily="34" charset="0"/>
                <a:cs typeface="Times New Roman" panose="02020603050405020304" pitchFamily="18" charset="0"/>
              </a:rPr>
              <a:t>                                       </a:t>
            </a:r>
          </a:p>
          <a:p>
            <a:pPr marL="0" indent="0">
              <a:buNone/>
            </a:pPr>
            <a:r>
              <a:rPr lang="en-US" dirty="0">
                <a:latin typeface="Calibri" panose="020F0502020204030204" pitchFamily="34" charset="0"/>
                <a:cs typeface="Times New Roman" panose="02020603050405020304" pitchFamily="18" charset="0"/>
              </a:rPr>
              <a:t>			</a:t>
            </a:r>
            <a:r>
              <a:rPr lang="en-US" sz="2800" dirty="0">
                <a:latin typeface="Calibri" panose="020F0502020204030204" pitchFamily="34" charset="0"/>
                <a:cs typeface="Times New Roman" panose="02020603050405020304" pitchFamily="18" charset="0"/>
              </a:rPr>
              <a:t> Go prepared if possible.</a:t>
            </a:r>
            <a:endParaRPr lang="en-US" dirty="0"/>
          </a:p>
        </p:txBody>
      </p:sp>
    </p:spTree>
    <p:extLst>
      <p:ext uri="{BB962C8B-B14F-4D97-AF65-F5344CB8AC3E}">
        <p14:creationId xmlns:p14="http://schemas.microsoft.com/office/powerpoint/2010/main" val="13033497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64A8D-9ADF-BD82-F6DD-423E947F309F}"/>
              </a:ext>
            </a:extLst>
          </p:cNvPr>
          <p:cNvSpPr>
            <a:spLocks noGrp="1"/>
          </p:cNvSpPr>
          <p:nvPr>
            <p:ph type="title"/>
          </p:nvPr>
        </p:nvSpPr>
        <p:spPr/>
        <p:txBody>
          <a:bodyPr/>
          <a:lstStyle/>
          <a:p>
            <a:pPr algn="ctr"/>
            <a:r>
              <a:rPr lang="en-US" dirty="0">
                <a:latin typeface="Calibri" panose="020F0502020204030204" pitchFamily="34" charset="0"/>
                <a:cs typeface="Calibri" panose="020F0502020204030204" pitchFamily="34" charset="0"/>
              </a:rPr>
              <a:t>Visiting - general</a:t>
            </a:r>
          </a:p>
        </p:txBody>
      </p:sp>
      <p:sp>
        <p:nvSpPr>
          <p:cNvPr id="3" name="Content Placeholder 2">
            <a:extLst>
              <a:ext uri="{FF2B5EF4-FFF2-40B4-BE49-F238E27FC236}">
                <a16:creationId xmlns:a16="http://schemas.microsoft.com/office/drawing/2014/main" id="{2C77979E-C389-21AC-B1AC-9BAB2F8A4DDD}"/>
              </a:ext>
            </a:extLst>
          </p:cNvPr>
          <p:cNvSpPr>
            <a:spLocks noGrp="1"/>
          </p:cNvSpPr>
          <p:nvPr>
            <p:ph idx="1"/>
          </p:nvPr>
        </p:nvSpPr>
        <p:spPr/>
        <p:txBody>
          <a:bodyPr/>
          <a:lstStyle/>
          <a:p>
            <a:r>
              <a:rPr lang="en-US" dirty="0"/>
              <a:t>Confidentiality and privacy important </a:t>
            </a:r>
          </a:p>
          <a:p>
            <a:r>
              <a:rPr lang="en-US" dirty="0"/>
              <a:t>Not all will want to tell you what is wrong with them. </a:t>
            </a:r>
          </a:p>
          <a:p>
            <a:r>
              <a:rPr lang="en-US" dirty="0"/>
              <a:t>Check who you can share any information with.</a:t>
            </a:r>
          </a:p>
          <a:p>
            <a:endParaRPr lang="en-US" dirty="0"/>
          </a:p>
          <a:p>
            <a:r>
              <a:rPr lang="en-US" dirty="0"/>
              <a:t>Active listening is important</a:t>
            </a:r>
          </a:p>
          <a:p>
            <a:r>
              <a:rPr lang="en-US" dirty="0"/>
              <a:t>Talking can be tiring </a:t>
            </a:r>
          </a:p>
          <a:p>
            <a:r>
              <a:rPr lang="en-US" dirty="0"/>
              <a:t>Concentration can be poor when you are ill.</a:t>
            </a:r>
          </a:p>
        </p:txBody>
      </p:sp>
    </p:spTree>
    <p:extLst>
      <p:ext uri="{BB962C8B-B14F-4D97-AF65-F5344CB8AC3E}">
        <p14:creationId xmlns:p14="http://schemas.microsoft.com/office/powerpoint/2010/main" val="14591159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41239-259D-C5FC-EB56-60D6C1475EAC}"/>
              </a:ext>
            </a:extLst>
          </p:cNvPr>
          <p:cNvSpPr>
            <a:spLocks noGrp="1"/>
          </p:cNvSpPr>
          <p:nvPr>
            <p:ph type="title"/>
          </p:nvPr>
        </p:nvSpPr>
        <p:spPr/>
        <p:txBody>
          <a:bodyPr/>
          <a:lstStyle/>
          <a:p>
            <a:pPr algn="ctr"/>
            <a:r>
              <a:rPr lang="en-US" dirty="0">
                <a:latin typeface="Calibri" panose="020F0502020204030204" pitchFamily="34" charset="0"/>
                <a:cs typeface="Calibri" panose="020F0502020204030204" pitchFamily="34" charset="0"/>
              </a:rPr>
              <a:t>Dementia</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3</a:t>
            </a:r>
            <a:r>
              <a:rPr lang="en-US" baseline="30000" dirty="0">
                <a:latin typeface="Calibri" panose="020F0502020204030204" pitchFamily="34" charset="0"/>
                <a:cs typeface="Calibri" panose="020F0502020204030204" pitchFamily="34" charset="0"/>
              </a:rPr>
              <a:t>rd</a:t>
            </a:r>
            <a:r>
              <a:rPr lang="en-US" dirty="0">
                <a:latin typeface="Calibri" panose="020F0502020204030204" pitchFamily="34" charset="0"/>
                <a:cs typeface="Calibri" panose="020F0502020204030204" pitchFamily="34" charset="0"/>
              </a:rPr>
              <a:t> Session</a:t>
            </a:r>
          </a:p>
        </p:txBody>
      </p:sp>
      <p:sp>
        <p:nvSpPr>
          <p:cNvPr id="3" name="Content Placeholder 2">
            <a:extLst>
              <a:ext uri="{FF2B5EF4-FFF2-40B4-BE49-F238E27FC236}">
                <a16:creationId xmlns:a16="http://schemas.microsoft.com/office/drawing/2014/main" id="{C96E428A-763C-B69E-624C-AAEB679E5777}"/>
              </a:ext>
            </a:extLst>
          </p:cNvPr>
          <p:cNvSpPr>
            <a:spLocks noGrp="1"/>
          </p:cNvSpPr>
          <p:nvPr>
            <p:ph idx="1"/>
          </p:nvPr>
        </p:nvSpPr>
        <p:spPr>
          <a:xfrm>
            <a:off x="838200" y="1940011"/>
            <a:ext cx="10515600" cy="4236952"/>
          </a:xfrm>
        </p:spPr>
        <p:txBody>
          <a:bodyPr>
            <a:noAutofit/>
          </a:bodyPr>
          <a:lstStyle/>
          <a:p>
            <a:endParaRPr lang="en-US" sz="3200" dirty="0"/>
          </a:p>
          <a:p>
            <a:pPr marL="0" indent="0">
              <a:buNone/>
            </a:pPr>
            <a:r>
              <a:rPr lang="en-US" sz="3200" dirty="0"/>
              <a:t>	The talks were from 2 men whose wives developed 	dementia.</a:t>
            </a:r>
          </a:p>
          <a:p>
            <a:pPr marL="0" indent="0">
              <a:buNone/>
            </a:pPr>
            <a:r>
              <a:rPr lang="en-US" sz="3200" dirty="0"/>
              <a:t>	One was in her 70’s and one in her 80’s when it 	developed The disease increases in incidence with 	age. </a:t>
            </a:r>
          </a:p>
        </p:txBody>
      </p:sp>
    </p:spTree>
    <p:extLst>
      <p:ext uri="{BB962C8B-B14F-4D97-AF65-F5344CB8AC3E}">
        <p14:creationId xmlns:p14="http://schemas.microsoft.com/office/powerpoint/2010/main" val="3394664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5603A-5DB2-12BB-67AA-B3207A8614C8}"/>
              </a:ext>
            </a:extLst>
          </p:cNvPr>
          <p:cNvSpPr>
            <a:spLocks noGrp="1"/>
          </p:cNvSpPr>
          <p:nvPr>
            <p:ph type="title"/>
          </p:nvPr>
        </p:nvSpPr>
        <p:spPr/>
        <p:txBody>
          <a:bodyPr/>
          <a:lstStyle/>
          <a:p>
            <a:pPr algn="ctr"/>
            <a:r>
              <a:rPr lang="en-US" dirty="0"/>
              <a:t>Ageing and dementia</a:t>
            </a:r>
          </a:p>
        </p:txBody>
      </p:sp>
      <p:sp>
        <p:nvSpPr>
          <p:cNvPr id="3" name="Content Placeholder 2">
            <a:extLst>
              <a:ext uri="{FF2B5EF4-FFF2-40B4-BE49-F238E27FC236}">
                <a16:creationId xmlns:a16="http://schemas.microsoft.com/office/drawing/2014/main" id="{0BEDE02C-47C5-FDDD-7920-24ECEBCAF1E0}"/>
              </a:ext>
            </a:extLst>
          </p:cNvPr>
          <p:cNvSpPr>
            <a:spLocks noGrp="1"/>
          </p:cNvSpPr>
          <p:nvPr>
            <p:ph idx="1"/>
          </p:nvPr>
        </p:nvSpPr>
        <p:spPr/>
        <p:txBody>
          <a:bodyPr/>
          <a:lstStyle/>
          <a:p>
            <a:pPr marL="0" indent="0">
              <a:buNone/>
            </a:pPr>
            <a:r>
              <a:rPr lang="en-US" sz="2800" dirty="0"/>
              <a:t>	</a:t>
            </a:r>
          </a:p>
          <a:p>
            <a:pPr marL="0" indent="0">
              <a:buNone/>
            </a:pPr>
            <a:r>
              <a:rPr lang="en-US" dirty="0"/>
              <a:t>	</a:t>
            </a:r>
            <a:r>
              <a:rPr lang="en-US" sz="2800" dirty="0"/>
              <a:t>There are many things which happen to our minds as we age</a:t>
            </a:r>
          </a:p>
          <a:p>
            <a:pPr marL="0" indent="0">
              <a:buNone/>
            </a:pPr>
            <a:r>
              <a:rPr lang="en-US" sz="2800" dirty="0"/>
              <a:t>	We can’t remember names or where we put things, we worry 	that we are developing dementia (most won’t but some of us 	will).</a:t>
            </a:r>
          </a:p>
          <a:p>
            <a:pPr marL="0" indent="0">
              <a:buNone/>
            </a:pPr>
            <a:r>
              <a:rPr lang="en-US" sz="2800" dirty="0"/>
              <a:t>	</a:t>
            </a:r>
          </a:p>
          <a:p>
            <a:pPr marL="0" indent="0">
              <a:buNone/>
            </a:pPr>
            <a:r>
              <a:rPr lang="en-US" dirty="0"/>
              <a:t>	</a:t>
            </a:r>
            <a:r>
              <a:rPr lang="en-US" sz="2800" dirty="0"/>
              <a:t>1 in 7 over 80yrs old  have dementia</a:t>
            </a:r>
          </a:p>
          <a:p>
            <a:pPr marL="0" indent="0">
              <a:buNone/>
            </a:pPr>
            <a:r>
              <a:rPr lang="en-US" sz="2800" dirty="0"/>
              <a:t>	1 in 3 over 90yrs old  have dementia</a:t>
            </a:r>
          </a:p>
          <a:p>
            <a:pPr marL="0" indent="0">
              <a:buNone/>
            </a:pPr>
            <a:endParaRPr lang="en-US" dirty="0"/>
          </a:p>
        </p:txBody>
      </p:sp>
    </p:spTree>
    <p:extLst>
      <p:ext uri="{BB962C8B-B14F-4D97-AF65-F5344CB8AC3E}">
        <p14:creationId xmlns:p14="http://schemas.microsoft.com/office/powerpoint/2010/main" val="32278398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C5673-7F7A-AC7F-DEE7-72578322A2B5}"/>
              </a:ext>
            </a:extLst>
          </p:cNvPr>
          <p:cNvSpPr>
            <a:spLocks noGrp="1"/>
          </p:cNvSpPr>
          <p:nvPr>
            <p:ph type="title"/>
          </p:nvPr>
        </p:nvSpPr>
        <p:spPr/>
        <p:txBody>
          <a:bodyPr>
            <a:normAutofit/>
          </a:bodyPr>
          <a:lstStyle/>
          <a:p>
            <a:pPr algn="ctr"/>
            <a:r>
              <a:rPr lang="en-US" dirty="0">
                <a:latin typeface="Calibri" panose="020F0502020204030204" pitchFamily="34" charset="0"/>
                <a:cs typeface="Calibri" panose="020F0502020204030204" pitchFamily="34" charset="0"/>
              </a:rPr>
              <a:t>Dementia:  How common?</a:t>
            </a:r>
          </a:p>
        </p:txBody>
      </p:sp>
      <p:sp>
        <p:nvSpPr>
          <p:cNvPr id="3" name="Content Placeholder 2">
            <a:extLst>
              <a:ext uri="{FF2B5EF4-FFF2-40B4-BE49-F238E27FC236}">
                <a16:creationId xmlns:a16="http://schemas.microsoft.com/office/drawing/2014/main" id="{118FC05A-D067-8587-1114-B9925291E090}"/>
              </a:ext>
            </a:extLst>
          </p:cNvPr>
          <p:cNvSpPr>
            <a:spLocks noGrp="1"/>
          </p:cNvSpPr>
          <p:nvPr>
            <p:ph idx="1"/>
          </p:nvPr>
        </p:nvSpPr>
        <p:spPr/>
        <p:txBody>
          <a:bodyPr/>
          <a:lstStyle/>
          <a:p>
            <a:pPr marL="0" indent="0">
              <a:buNone/>
            </a:pPr>
            <a:r>
              <a:rPr lang="en-US" sz="1800" b="1" dirty="0">
                <a:effectLst/>
                <a:latin typeface="Arial" panose="020B0604020202020204" pitchFamily="34" charset="0"/>
                <a:ea typeface="Times New Roman" panose="02020603050405020304" pitchFamily="18" charset="0"/>
                <a:cs typeface="Times New Roman" panose="02020603050405020304" pitchFamily="18" charset="0"/>
              </a:rPr>
              <a:t>				</a:t>
            </a:r>
          </a:p>
          <a:p>
            <a:pPr marL="0" indent="0">
              <a:buNone/>
            </a:pPr>
            <a:r>
              <a:rPr lang="en-US" sz="1800" b="1" dirty="0">
                <a:latin typeface="Arial" panose="020B0604020202020204" pitchFamily="34" charset="0"/>
                <a:ea typeface="Times New Roman" panose="02020603050405020304" pitchFamily="18" charset="0"/>
                <a:cs typeface="Times New Roman" panose="02020603050405020304" pitchFamily="18" charset="0"/>
              </a:rPr>
              <a:t>               </a:t>
            </a:r>
            <a:r>
              <a:rPr lang="en-US" dirty="0">
                <a:effectLst/>
                <a:latin typeface="Arial" panose="020B0604020202020204" pitchFamily="34" charset="0"/>
                <a:ea typeface="Times New Roman" panose="02020603050405020304" pitchFamily="18" charset="0"/>
                <a:cs typeface="Times New Roman" panose="02020603050405020304" pitchFamily="18" charset="0"/>
              </a:rPr>
              <a:t>In UK in 2024:</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dirty="0">
              <a:solidFill>
                <a:srgbClr val="484848"/>
              </a:solidFill>
              <a:effectLst/>
              <a:latin typeface="Arial" panose="020B0604020202020204" pitchFamily="34" charset="0"/>
              <a:ea typeface="Calibri" panose="020F0502020204030204" pitchFamily="34" charset="0"/>
            </a:endParaRPr>
          </a:p>
          <a:p>
            <a:pPr marL="0" indent="0">
              <a:buNone/>
            </a:pPr>
            <a:r>
              <a:rPr lang="en-GB" dirty="0">
                <a:solidFill>
                  <a:srgbClr val="484848"/>
                </a:solidFill>
                <a:effectLst/>
                <a:latin typeface="Arial" panose="020B0604020202020204" pitchFamily="34" charset="0"/>
                <a:ea typeface="Calibri" panose="020F0502020204030204" pitchFamily="34" charset="0"/>
              </a:rPr>
              <a:t>	</a:t>
            </a:r>
            <a:r>
              <a:rPr lang="en-GB" sz="3600" dirty="0">
                <a:solidFill>
                  <a:srgbClr val="484848"/>
                </a:solidFill>
                <a:effectLst/>
                <a:latin typeface="Arial" panose="020B0604020202020204" pitchFamily="34" charset="0"/>
                <a:ea typeface="Calibri" panose="020F0502020204030204" pitchFamily="34" charset="0"/>
              </a:rPr>
              <a:t>1 million people have Dementia </a:t>
            </a:r>
            <a:endParaRPr lang="en-GB" dirty="0">
              <a:solidFill>
                <a:srgbClr val="484848"/>
              </a:solidFill>
              <a:effectLst/>
              <a:latin typeface="Arial" panose="020B0604020202020204" pitchFamily="34" charset="0"/>
              <a:ea typeface="Calibri" panose="020F0502020204030204" pitchFamily="34" charset="0"/>
            </a:endParaRPr>
          </a:p>
          <a:p>
            <a:pPr marL="0" indent="0">
              <a:buNone/>
            </a:pPr>
            <a:endParaRPr lang="en-GB" dirty="0">
              <a:solidFill>
                <a:srgbClr val="484848"/>
              </a:solidFill>
              <a:effectLst/>
              <a:latin typeface="Arial" panose="020B0604020202020204" pitchFamily="34" charset="0"/>
              <a:ea typeface="Calibri" panose="020F0502020204030204" pitchFamily="34" charset="0"/>
            </a:endParaRPr>
          </a:p>
          <a:p>
            <a:pPr marL="0" indent="0">
              <a:buNone/>
            </a:pPr>
            <a:r>
              <a:rPr lang="en-GB" sz="3200" dirty="0">
                <a:solidFill>
                  <a:srgbClr val="484848"/>
                </a:solidFill>
                <a:effectLst/>
                <a:latin typeface="Arial" panose="020B0604020202020204" pitchFamily="34" charset="0"/>
                <a:ea typeface="Calibri" panose="020F0502020204030204" pitchFamily="34" charset="0"/>
              </a:rPr>
              <a:t>	(of total of 70 million UK population)</a:t>
            </a:r>
          </a:p>
          <a:p>
            <a:endParaRPr lang="en-US" dirty="0"/>
          </a:p>
        </p:txBody>
      </p:sp>
    </p:spTree>
    <p:extLst>
      <p:ext uri="{BB962C8B-B14F-4D97-AF65-F5344CB8AC3E}">
        <p14:creationId xmlns:p14="http://schemas.microsoft.com/office/powerpoint/2010/main" val="26372652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A851F-E9C0-65CE-2D31-6BAD1AE05799}"/>
              </a:ext>
            </a:extLst>
          </p:cNvPr>
          <p:cNvSpPr>
            <a:spLocks noGrp="1"/>
          </p:cNvSpPr>
          <p:nvPr>
            <p:ph type="title"/>
          </p:nvPr>
        </p:nvSpPr>
        <p:spPr/>
        <p:txBody>
          <a:bodyPr>
            <a:normAutofit/>
          </a:bodyPr>
          <a:lstStyle/>
          <a:p>
            <a:pPr algn="ctr"/>
            <a:r>
              <a:rPr lang="en-US" dirty="0">
                <a:latin typeface="Calibri" panose="020F0502020204030204" pitchFamily="34" charset="0"/>
                <a:cs typeface="Calibri" panose="020F0502020204030204" pitchFamily="34" charset="0"/>
              </a:rPr>
              <a:t>Dementia: what can be done?</a:t>
            </a:r>
          </a:p>
        </p:txBody>
      </p:sp>
      <p:sp>
        <p:nvSpPr>
          <p:cNvPr id="3" name="Content Placeholder 2">
            <a:extLst>
              <a:ext uri="{FF2B5EF4-FFF2-40B4-BE49-F238E27FC236}">
                <a16:creationId xmlns:a16="http://schemas.microsoft.com/office/drawing/2014/main" id="{FA6A67FF-3822-F3A7-748A-F905260A7AB0}"/>
              </a:ext>
            </a:extLst>
          </p:cNvPr>
          <p:cNvSpPr>
            <a:spLocks noGrp="1"/>
          </p:cNvSpPr>
          <p:nvPr>
            <p:ph idx="1"/>
          </p:nvPr>
        </p:nvSpPr>
        <p:spPr/>
        <p:txBody>
          <a:bodyPr/>
          <a:lstStyle/>
          <a:p>
            <a:endParaRPr lang="en-GB" sz="4000" dirty="0">
              <a:solidFill>
                <a:srgbClr val="484848"/>
              </a:solidFill>
              <a:latin typeface="Arial" panose="020B0604020202020204" pitchFamily="34" charset="0"/>
              <a:ea typeface="Calibri" panose="020F0502020204030204" pitchFamily="34" charset="0"/>
            </a:endParaRPr>
          </a:p>
          <a:p>
            <a:pPr marL="0" indent="0">
              <a:buNone/>
            </a:pPr>
            <a:r>
              <a:rPr lang="en-GB" sz="4000" dirty="0">
                <a:solidFill>
                  <a:srgbClr val="484848"/>
                </a:solidFill>
                <a:latin typeface="Arial" panose="020B0604020202020204" pitchFamily="34" charset="0"/>
                <a:ea typeface="Calibri" panose="020F0502020204030204" pitchFamily="34" charset="0"/>
              </a:rPr>
              <a:t>	</a:t>
            </a:r>
            <a:r>
              <a:rPr lang="en-GB" sz="3600" dirty="0">
                <a:solidFill>
                  <a:srgbClr val="484848"/>
                </a:solidFill>
                <a:latin typeface="Arial" panose="020B0604020202020204" pitchFamily="34" charset="0"/>
                <a:ea typeface="Calibri" panose="020F0502020204030204" pitchFamily="34" charset="0"/>
              </a:rPr>
              <a:t>There is no Medicine Cure for 	Dementia </a:t>
            </a:r>
          </a:p>
          <a:p>
            <a:pPr marL="0" indent="0">
              <a:buNone/>
            </a:pPr>
            <a:endParaRPr lang="en-GB" sz="3600" dirty="0">
              <a:solidFill>
                <a:srgbClr val="484848"/>
              </a:solidFill>
              <a:latin typeface="Arial" panose="020B0604020202020204" pitchFamily="34" charset="0"/>
              <a:ea typeface="Calibri" panose="020F0502020204030204" pitchFamily="34" charset="0"/>
            </a:endParaRPr>
          </a:p>
          <a:p>
            <a:pPr marL="0" indent="0">
              <a:buNone/>
            </a:pPr>
            <a:r>
              <a:rPr lang="en-GB" sz="3600" dirty="0">
                <a:solidFill>
                  <a:srgbClr val="484848"/>
                </a:solidFill>
                <a:latin typeface="Arial" panose="020B0604020202020204" pitchFamily="34" charset="0"/>
                <a:ea typeface="Calibri" panose="020F0502020204030204" pitchFamily="34" charset="0"/>
              </a:rPr>
              <a:t>      But much can be done to help those on the 	Dementia Journey</a:t>
            </a:r>
            <a:r>
              <a:rPr lang="en-GB" sz="4000" dirty="0">
                <a:solidFill>
                  <a:srgbClr val="484848"/>
                </a:solidFill>
                <a:latin typeface="Arial" panose="020B0604020202020204" pitchFamily="34" charset="0"/>
                <a:ea typeface="Calibri" panose="020F0502020204030204" pitchFamily="34" charset="0"/>
              </a:rPr>
              <a:t>.</a:t>
            </a:r>
            <a:br>
              <a:rPr lang="en-GB" sz="4000" dirty="0">
                <a:solidFill>
                  <a:srgbClr val="484848"/>
                </a:solidFill>
                <a:latin typeface="Arial" panose="020B0604020202020204" pitchFamily="34" charset="0"/>
                <a:ea typeface="Calibri" panose="020F0502020204030204" pitchFamily="34" charset="0"/>
              </a:rPr>
            </a:br>
            <a:endParaRPr lang="en-US" sz="4000" dirty="0"/>
          </a:p>
          <a:p>
            <a:endParaRPr lang="en-US" dirty="0"/>
          </a:p>
        </p:txBody>
      </p:sp>
    </p:spTree>
    <p:extLst>
      <p:ext uri="{BB962C8B-B14F-4D97-AF65-F5344CB8AC3E}">
        <p14:creationId xmlns:p14="http://schemas.microsoft.com/office/powerpoint/2010/main" val="7740344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5BACD-5BFD-0338-D3D0-6DE01448BCFB}"/>
              </a:ext>
            </a:extLst>
          </p:cNvPr>
          <p:cNvSpPr>
            <a:spLocks noGrp="1"/>
          </p:cNvSpPr>
          <p:nvPr>
            <p:ph type="title"/>
          </p:nvPr>
        </p:nvSpPr>
        <p:spPr/>
        <p:txBody>
          <a:bodyPr/>
          <a:lstStyle/>
          <a:p>
            <a:pPr algn="ctr"/>
            <a:r>
              <a:rPr lang="en-US" dirty="0"/>
              <a:t>Dementia, how to help</a:t>
            </a:r>
          </a:p>
        </p:txBody>
      </p:sp>
      <p:sp>
        <p:nvSpPr>
          <p:cNvPr id="3" name="Content Placeholder 2">
            <a:extLst>
              <a:ext uri="{FF2B5EF4-FFF2-40B4-BE49-F238E27FC236}">
                <a16:creationId xmlns:a16="http://schemas.microsoft.com/office/drawing/2014/main" id="{56B5DE3A-5D28-E9F9-F531-B5D9E98CC952}"/>
              </a:ext>
            </a:extLst>
          </p:cNvPr>
          <p:cNvSpPr>
            <a:spLocks noGrp="1"/>
          </p:cNvSpPr>
          <p:nvPr>
            <p:ph idx="1"/>
          </p:nvPr>
        </p:nvSpPr>
        <p:spPr/>
        <p:txBody>
          <a:bodyPr/>
          <a:lstStyle/>
          <a:p>
            <a:r>
              <a:rPr lang="en-US" dirty="0"/>
              <a:t>Engage medical services – a diagnosis is helpful, there might be medication to slow the progress.</a:t>
            </a:r>
          </a:p>
          <a:p>
            <a:r>
              <a:rPr lang="en-US" dirty="0"/>
              <a:t>Family and friends can give invaluable support and practical help. </a:t>
            </a:r>
          </a:p>
          <a:p>
            <a:r>
              <a:rPr lang="en-US" dirty="0"/>
              <a:t>Voluntary agencies might have dementia clubs to help sufferer and carers. </a:t>
            </a:r>
          </a:p>
          <a:p>
            <a:r>
              <a:rPr lang="en-US" dirty="0"/>
              <a:t>Day to day advice: don’t argue or try to correct the sufferer, you might add to their confusion. </a:t>
            </a:r>
          </a:p>
          <a:p>
            <a:r>
              <a:rPr lang="en-US" dirty="0"/>
              <a:t>Use distraction (shall we have a cup of tea/ go into the garden).</a:t>
            </a:r>
          </a:p>
          <a:p>
            <a:r>
              <a:rPr lang="en-US" dirty="0"/>
              <a:t>Patience and unending love are needed in this difficult journey.</a:t>
            </a:r>
          </a:p>
        </p:txBody>
      </p:sp>
    </p:spTree>
    <p:extLst>
      <p:ext uri="{BB962C8B-B14F-4D97-AF65-F5344CB8AC3E}">
        <p14:creationId xmlns:p14="http://schemas.microsoft.com/office/powerpoint/2010/main" val="585518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60E2A-33F8-2900-025D-B9EFA30929DE}"/>
              </a:ext>
            </a:extLst>
          </p:cNvPr>
          <p:cNvSpPr>
            <a:spLocks noGrp="1"/>
          </p:cNvSpPr>
          <p:nvPr>
            <p:ph type="title"/>
          </p:nvPr>
        </p:nvSpPr>
        <p:spPr/>
        <p:txBody>
          <a:bodyPr/>
          <a:lstStyle/>
          <a:p>
            <a:pPr algn="ctr"/>
            <a:r>
              <a:rPr lang="en-US" dirty="0">
                <a:latin typeface="Calibri" panose="020F0502020204030204" pitchFamily="34" charset="0"/>
                <a:cs typeface="Calibri" panose="020F0502020204030204" pitchFamily="34" charset="0"/>
              </a:rPr>
              <a:t>Caring Course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4</a:t>
            </a:r>
            <a:r>
              <a:rPr lang="en-US" baseline="30000" dirty="0">
                <a:latin typeface="Calibri" panose="020F0502020204030204" pitchFamily="34" charset="0"/>
                <a:cs typeface="Calibri" panose="020F0502020204030204" pitchFamily="34" charset="0"/>
              </a:rPr>
              <a:t>th</a:t>
            </a:r>
            <a:r>
              <a:rPr lang="en-US" dirty="0">
                <a:latin typeface="Calibri" panose="020F0502020204030204" pitchFamily="34" charset="0"/>
                <a:cs typeface="Calibri" panose="020F0502020204030204" pitchFamily="34" charset="0"/>
              </a:rPr>
              <a:t> session</a:t>
            </a:r>
            <a:endParaRPr lang="en-US" dirty="0"/>
          </a:p>
        </p:txBody>
      </p:sp>
      <p:sp>
        <p:nvSpPr>
          <p:cNvPr id="3" name="Content Placeholder 2">
            <a:extLst>
              <a:ext uri="{FF2B5EF4-FFF2-40B4-BE49-F238E27FC236}">
                <a16:creationId xmlns:a16="http://schemas.microsoft.com/office/drawing/2014/main" id="{38E31AAB-F211-4605-2F19-54FEA151D74E}"/>
              </a:ext>
            </a:extLst>
          </p:cNvPr>
          <p:cNvSpPr>
            <a:spLocks noGrp="1"/>
          </p:cNvSpPr>
          <p:nvPr>
            <p:ph idx="1"/>
          </p:nvPr>
        </p:nvSpPr>
        <p:spPr/>
        <p:txBody>
          <a:bodyPr/>
          <a:lstStyle/>
          <a:p>
            <a:pPr marL="0" indent="0">
              <a:buNone/>
            </a:pPr>
            <a:r>
              <a:rPr lang="en-US" dirty="0">
                <a:latin typeface="Calibri" panose="020F0502020204030204" pitchFamily="34" charset="0"/>
                <a:cs typeface="Calibri" panose="020F0502020204030204" pitchFamily="34" charset="0"/>
              </a:rPr>
              <a:t>	</a:t>
            </a:r>
          </a:p>
          <a:p>
            <a:pPr marL="0" indent="0">
              <a:buNone/>
            </a:pPr>
            <a:r>
              <a:rPr lang="en-US" dirty="0">
                <a:latin typeface="Calibri" panose="020F0502020204030204" pitchFamily="34" charset="0"/>
                <a:cs typeface="Calibri" panose="020F0502020204030204" pitchFamily="34" charset="0"/>
              </a:rPr>
              <a:t>	Funerals</a:t>
            </a:r>
          </a:p>
          <a:p>
            <a:pPr marL="0" indent="0">
              <a:buNone/>
            </a:pPr>
            <a:r>
              <a:rPr lang="en-US" dirty="0">
                <a:latin typeface="Calibri" panose="020F0502020204030204" pitchFamily="34" charset="0"/>
                <a:cs typeface="Calibri" panose="020F0502020204030204" pitchFamily="34" charset="0"/>
              </a:rPr>
              <a:t>	legal aspects</a:t>
            </a:r>
          </a:p>
          <a:p>
            <a:pPr marL="0" indent="0">
              <a:buNone/>
            </a:pPr>
            <a:r>
              <a:rPr lang="en-US" dirty="0">
                <a:latin typeface="Calibri" panose="020F0502020204030204" pitchFamily="34" charset="0"/>
                <a:cs typeface="Calibri" panose="020F0502020204030204" pitchFamily="34" charset="0"/>
              </a:rPr>
              <a:t>	talking about dying</a:t>
            </a:r>
            <a:endParaRPr lang="en-US" dirty="0"/>
          </a:p>
        </p:txBody>
      </p:sp>
    </p:spTree>
    <p:extLst>
      <p:ext uri="{BB962C8B-B14F-4D97-AF65-F5344CB8AC3E}">
        <p14:creationId xmlns:p14="http://schemas.microsoft.com/office/powerpoint/2010/main" val="39631423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3BB63-2814-DBDC-05B0-E42F3189D970}"/>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				Funerals</a:t>
            </a:r>
          </a:p>
        </p:txBody>
      </p:sp>
      <p:sp>
        <p:nvSpPr>
          <p:cNvPr id="3" name="Content Placeholder 2">
            <a:extLst>
              <a:ext uri="{FF2B5EF4-FFF2-40B4-BE49-F238E27FC236}">
                <a16:creationId xmlns:a16="http://schemas.microsoft.com/office/drawing/2014/main" id="{5F1C1EAB-39B9-F119-0F11-7073C52BB3D7}"/>
              </a:ext>
            </a:extLst>
          </p:cNvPr>
          <p:cNvSpPr>
            <a:spLocks noGrp="1"/>
          </p:cNvSpPr>
          <p:nvPr>
            <p:ph idx="1"/>
          </p:nvPr>
        </p:nvSpPr>
        <p:spPr/>
        <p:txBody>
          <a:bodyPr>
            <a:noAutofit/>
          </a:bodyPr>
          <a:lstStyle/>
          <a:p>
            <a:endParaRPr lang="en-US" sz="3600" dirty="0"/>
          </a:p>
          <a:p>
            <a:pPr marL="0" indent="0">
              <a:buNone/>
            </a:pPr>
            <a:r>
              <a:rPr lang="en-US" sz="3600" dirty="0"/>
              <a:t>		our vicar spoke on funerals</a:t>
            </a:r>
          </a:p>
          <a:p>
            <a:pPr marL="0" indent="0">
              <a:buNone/>
            </a:pPr>
            <a:r>
              <a:rPr lang="en-US" sz="3600" dirty="0"/>
              <a:t> </a:t>
            </a:r>
          </a:p>
        </p:txBody>
      </p:sp>
    </p:spTree>
    <p:extLst>
      <p:ext uri="{BB962C8B-B14F-4D97-AF65-F5344CB8AC3E}">
        <p14:creationId xmlns:p14="http://schemas.microsoft.com/office/powerpoint/2010/main" val="16139132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A833E-3D8A-45C1-332B-FC0944A294CB}"/>
              </a:ext>
            </a:extLst>
          </p:cNvPr>
          <p:cNvSpPr>
            <a:spLocks noGrp="1"/>
          </p:cNvSpPr>
          <p:nvPr>
            <p:ph type="title"/>
          </p:nvPr>
        </p:nvSpPr>
        <p:spPr/>
        <p:txBody>
          <a:bodyPr/>
          <a:lstStyle/>
          <a:p>
            <a:pPr algn="ctr"/>
            <a:r>
              <a:rPr lang="en-US" dirty="0"/>
              <a:t>Legal Aspects</a:t>
            </a:r>
          </a:p>
        </p:txBody>
      </p:sp>
      <p:sp>
        <p:nvSpPr>
          <p:cNvPr id="3" name="Content Placeholder 2">
            <a:extLst>
              <a:ext uri="{FF2B5EF4-FFF2-40B4-BE49-F238E27FC236}">
                <a16:creationId xmlns:a16="http://schemas.microsoft.com/office/drawing/2014/main" id="{F660E0D3-E6CE-239F-F549-4FA8693BAB12}"/>
              </a:ext>
            </a:extLst>
          </p:cNvPr>
          <p:cNvSpPr>
            <a:spLocks noGrp="1"/>
          </p:cNvSpPr>
          <p:nvPr>
            <p:ph idx="1"/>
          </p:nvPr>
        </p:nvSpPr>
        <p:spPr/>
        <p:txBody>
          <a:bodyPr/>
          <a:lstStyle/>
          <a:p>
            <a:pPr marL="0" indent="0">
              <a:buNone/>
            </a:pPr>
            <a:r>
              <a:rPr lang="en-US" sz="2800" dirty="0"/>
              <a:t>	a lawyer spoke on:</a:t>
            </a:r>
          </a:p>
          <a:p>
            <a:pPr marL="0" indent="0">
              <a:buNone/>
            </a:pPr>
            <a:r>
              <a:rPr lang="en-US" sz="2800" dirty="0"/>
              <a:t> 	1.Wills:  It is very important tha</a:t>
            </a:r>
            <a:r>
              <a:rPr lang="en-US" dirty="0"/>
              <a:t>t we all have an up to date Will: 	what we want to happen to our money and possessions after 	our death</a:t>
            </a:r>
          </a:p>
          <a:p>
            <a:pPr marL="0" indent="0">
              <a:buNone/>
            </a:pPr>
            <a:endParaRPr lang="en-US" dirty="0"/>
          </a:p>
          <a:p>
            <a:pPr marL="0" indent="0">
              <a:buNone/>
            </a:pPr>
            <a:r>
              <a:rPr lang="en-US" sz="2800" dirty="0"/>
              <a:t>	2. Power of Attorney - where a person can nominate another 	person/persons to act on their behalf if they become unable 	to make decisions for themselves.</a:t>
            </a:r>
            <a:endParaRPr lang="en-US" dirty="0"/>
          </a:p>
        </p:txBody>
      </p:sp>
    </p:spTree>
    <p:extLst>
      <p:ext uri="{BB962C8B-B14F-4D97-AF65-F5344CB8AC3E}">
        <p14:creationId xmlns:p14="http://schemas.microsoft.com/office/powerpoint/2010/main" val="3684113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6EA05-7587-07BE-2F1B-85514F999B82}"/>
              </a:ext>
            </a:extLst>
          </p:cNvPr>
          <p:cNvSpPr>
            <a:spLocks noGrp="1"/>
          </p:cNvSpPr>
          <p:nvPr>
            <p:ph type="title"/>
          </p:nvPr>
        </p:nvSpPr>
        <p:spPr>
          <a:xfrm>
            <a:off x="1480751" y="958250"/>
            <a:ext cx="10515600" cy="1325563"/>
          </a:xfrm>
        </p:spPr>
        <p:txBody>
          <a:bodyPr/>
          <a:lstStyle/>
          <a:p>
            <a:r>
              <a:rPr lang="en-US" dirty="0"/>
              <a:t>Quote from a 74-year-old </a:t>
            </a:r>
          </a:p>
        </p:txBody>
      </p:sp>
      <p:sp>
        <p:nvSpPr>
          <p:cNvPr id="3" name="Content Placeholder 2">
            <a:extLst>
              <a:ext uri="{FF2B5EF4-FFF2-40B4-BE49-F238E27FC236}">
                <a16:creationId xmlns:a16="http://schemas.microsoft.com/office/drawing/2014/main" id="{58F1AC5F-91C2-F5F1-8BB1-E1E8251B8E0F}"/>
              </a:ext>
            </a:extLst>
          </p:cNvPr>
          <p:cNvSpPr>
            <a:spLocks noGrp="1"/>
          </p:cNvSpPr>
          <p:nvPr>
            <p:ph idx="1"/>
          </p:nvPr>
        </p:nvSpPr>
        <p:spPr>
          <a:xfrm>
            <a:off x="838200" y="2619631"/>
            <a:ext cx="10515600" cy="3557331"/>
          </a:xfrm>
        </p:spPr>
        <p:txBody>
          <a:bodyPr/>
          <a:lstStyle/>
          <a:p>
            <a:pPr marL="0" indent="0">
              <a:buNone/>
            </a:pPr>
            <a:r>
              <a:rPr lang="en-US" dirty="0"/>
              <a:t>	I am old, but I am forever young at heart</a:t>
            </a:r>
          </a:p>
          <a:p>
            <a:pPr marL="0" indent="0">
              <a:buNone/>
            </a:pPr>
            <a:r>
              <a:rPr lang="en-US" dirty="0"/>
              <a:t>	We are always the same inside.     </a:t>
            </a:r>
          </a:p>
          <a:p>
            <a:pPr marL="0" indent="0">
              <a:buNone/>
            </a:pPr>
            <a:r>
              <a:rPr lang="en-US" dirty="0"/>
              <a:t>	Know that you are the perfect age</a:t>
            </a:r>
          </a:p>
          <a:p>
            <a:pPr marL="0" indent="0">
              <a:buNone/>
            </a:pPr>
            <a:r>
              <a:rPr lang="en-US" dirty="0"/>
              <a:t>	Each year is special and precious</a:t>
            </a:r>
          </a:p>
          <a:p>
            <a:pPr marL="0" indent="0">
              <a:buNone/>
            </a:pPr>
            <a:r>
              <a:rPr lang="en-US" dirty="0"/>
              <a:t>	You can only live once </a:t>
            </a:r>
          </a:p>
          <a:p>
            <a:pPr marL="0" indent="0">
              <a:buNone/>
            </a:pPr>
            <a:r>
              <a:rPr lang="en-US" dirty="0"/>
              <a:t>	Do not regret growing older </a:t>
            </a:r>
          </a:p>
          <a:p>
            <a:pPr marL="0" indent="0">
              <a:buNone/>
            </a:pPr>
            <a:r>
              <a:rPr lang="en-US" dirty="0"/>
              <a:t>	It is a privilege denied to many</a:t>
            </a:r>
          </a:p>
          <a:p>
            <a:pPr marL="0" indent="0">
              <a:buNone/>
            </a:pPr>
            <a:endParaRPr lang="en-US" dirty="0"/>
          </a:p>
          <a:p>
            <a:endParaRPr lang="en-US" dirty="0"/>
          </a:p>
        </p:txBody>
      </p:sp>
    </p:spTree>
    <p:extLst>
      <p:ext uri="{BB962C8B-B14F-4D97-AF65-F5344CB8AC3E}">
        <p14:creationId xmlns:p14="http://schemas.microsoft.com/office/powerpoint/2010/main" val="35375535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D7E6B-FDE2-15F9-E1B9-5D81B71F9536}"/>
              </a:ext>
            </a:extLst>
          </p:cNvPr>
          <p:cNvSpPr>
            <a:spLocks noGrp="1"/>
          </p:cNvSpPr>
          <p:nvPr>
            <p:ph type="title"/>
          </p:nvPr>
        </p:nvSpPr>
        <p:spPr/>
        <p:txBody>
          <a:bodyPr/>
          <a:lstStyle/>
          <a:p>
            <a:pPr algn="ctr"/>
            <a:r>
              <a:rPr lang="en-US" dirty="0"/>
              <a:t>Talking about dying</a:t>
            </a:r>
          </a:p>
        </p:txBody>
      </p:sp>
      <p:sp>
        <p:nvSpPr>
          <p:cNvPr id="3" name="Content Placeholder 2">
            <a:extLst>
              <a:ext uri="{FF2B5EF4-FFF2-40B4-BE49-F238E27FC236}">
                <a16:creationId xmlns:a16="http://schemas.microsoft.com/office/drawing/2014/main" id="{CF1C1DD1-0A12-55BD-6F79-61D0446C43B6}"/>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This was my opportunity to talk about the book I have written on the subject. </a:t>
            </a:r>
          </a:p>
          <a:p>
            <a:pPr marL="0" indent="0">
              <a:buNone/>
            </a:pPr>
            <a:r>
              <a:rPr lang="en-US" dirty="0"/>
              <a:t>There is a web site where you can find the book and other content.</a:t>
            </a:r>
          </a:p>
          <a:p>
            <a:pPr marL="0" indent="0">
              <a:buNone/>
            </a:pPr>
            <a:r>
              <a:rPr lang="en-US" dirty="0">
                <a:hlinkClick r:id="rId2"/>
              </a:rPr>
              <a:t>www.talkingaboutdying.org</a:t>
            </a:r>
            <a:endParaRPr lang="en-US" dirty="0"/>
          </a:p>
          <a:p>
            <a:pPr marL="0" indent="0">
              <a:buNone/>
            </a:pPr>
            <a:endParaRPr lang="en-US" dirty="0"/>
          </a:p>
          <a:p>
            <a:pPr marL="0" indent="0">
              <a:buNone/>
            </a:pPr>
            <a:r>
              <a:rPr lang="en-US" dirty="0"/>
              <a:t>I also did a short presentation on Assisted Suicide and Palliative Care. (Some think, wrongly, that palliative care is assisted dying).</a:t>
            </a:r>
          </a:p>
          <a:p>
            <a:pPr marL="0" indent="0">
              <a:buNone/>
            </a:pPr>
            <a:endParaRPr lang="en-US" dirty="0"/>
          </a:p>
        </p:txBody>
      </p:sp>
    </p:spTree>
    <p:extLst>
      <p:ext uri="{BB962C8B-B14F-4D97-AF65-F5344CB8AC3E}">
        <p14:creationId xmlns:p14="http://schemas.microsoft.com/office/powerpoint/2010/main" val="3470240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76751-4AE0-6CA0-CD38-ADF8B1273D13}"/>
              </a:ext>
            </a:extLst>
          </p:cNvPr>
          <p:cNvSpPr>
            <a:spLocks noGrp="1"/>
          </p:cNvSpPr>
          <p:nvPr>
            <p:ph type="title"/>
          </p:nvPr>
        </p:nvSpPr>
        <p:spPr/>
        <p:txBody>
          <a:bodyPr/>
          <a:lstStyle/>
          <a:p>
            <a:pPr algn="ctr"/>
            <a:r>
              <a:rPr lang="en-US" dirty="0"/>
              <a:t>Decision to provide information on ageing</a:t>
            </a:r>
          </a:p>
        </p:txBody>
      </p:sp>
      <p:sp>
        <p:nvSpPr>
          <p:cNvPr id="3" name="Content Placeholder 2">
            <a:extLst>
              <a:ext uri="{FF2B5EF4-FFF2-40B4-BE49-F238E27FC236}">
                <a16:creationId xmlns:a16="http://schemas.microsoft.com/office/drawing/2014/main" id="{C238170A-695A-B5E1-24A0-2411D752E749}"/>
              </a:ext>
            </a:extLst>
          </p:cNvPr>
          <p:cNvSpPr>
            <a:spLocks noGrp="1"/>
          </p:cNvSpPr>
          <p:nvPr>
            <p:ph idx="1"/>
          </p:nvPr>
        </p:nvSpPr>
        <p:spPr/>
        <p:txBody>
          <a:bodyPr/>
          <a:lstStyle/>
          <a:p>
            <a:pPr marL="0" indent="0">
              <a:buNone/>
            </a:pPr>
            <a:endParaRPr lang="en-GB" sz="3600" kern="100" dirty="0">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GB" sz="3600" kern="100" dirty="0">
                <a:effectLst/>
                <a:latin typeface="Aptos" panose="020B0004020202020204" pitchFamily="34" charset="0"/>
                <a:ea typeface="Aptos" panose="020B0004020202020204" pitchFamily="34" charset="0"/>
                <a:cs typeface="Times New Roman" panose="02020603050405020304" pitchFamily="18" charset="0"/>
              </a:rPr>
              <a:t>So last autumn (Sept-October 2024) we ran something which we called: </a:t>
            </a:r>
          </a:p>
          <a:p>
            <a:endParaRPr lang="en-US" dirty="0"/>
          </a:p>
          <a:p>
            <a:pPr marL="0" indent="0" algn="ctr">
              <a:buNone/>
            </a:pPr>
            <a:r>
              <a:rPr lang="en-GB" sz="4000" b="1" kern="100" dirty="0">
                <a:latin typeface="Calibri" panose="020F0502020204030204" pitchFamily="34" charset="0"/>
                <a:ea typeface="Aptos" panose="020B0004020202020204" pitchFamily="34" charset="0"/>
                <a:cs typeface="Calibri" panose="020F0502020204030204" pitchFamily="34" charset="0"/>
              </a:rPr>
              <a:t>“Caring for one another as years go by”</a:t>
            </a:r>
            <a:endParaRPr lang="en-US" sz="4000" b="1" dirty="0"/>
          </a:p>
        </p:txBody>
      </p:sp>
    </p:spTree>
    <p:extLst>
      <p:ext uri="{BB962C8B-B14F-4D97-AF65-F5344CB8AC3E}">
        <p14:creationId xmlns:p14="http://schemas.microsoft.com/office/powerpoint/2010/main" val="1138344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3174F-0EE4-14A7-D06B-72F113C455C9}"/>
              </a:ext>
            </a:extLst>
          </p:cNvPr>
          <p:cNvSpPr>
            <a:spLocks noGrp="1"/>
          </p:cNvSpPr>
          <p:nvPr>
            <p:ph type="title"/>
          </p:nvPr>
        </p:nvSpPr>
        <p:spPr/>
        <p:txBody>
          <a:bodyPr/>
          <a:lstStyle/>
          <a:p>
            <a:pPr algn="ctr"/>
            <a:r>
              <a:rPr lang="en-GB" kern="100" dirty="0">
                <a:latin typeface="Calibri" panose="020F0502020204030204" pitchFamily="34" charset="0"/>
                <a:ea typeface="Aptos" panose="020B0004020202020204" pitchFamily="34" charset="0"/>
                <a:cs typeface="Calibri" panose="020F0502020204030204" pitchFamily="34" charset="0"/>
              </a:rPr>
              <a:t>Caring for one another as years go by</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77078050-998B-576D-59E3-B88A5AB23DBC}"/>
              </a:ext>
            </a:extLst>
          </p:cNvPr>
          <p:cNvSpPr>
            <a:spLocks noGrp="1"/>
          </p:cNvSpPr>
          <p:nvPr>
            <p:ph idx="1"/>
          </p:nvPr>
        </p:nvSpPr>
        <p:spPr/>
        <p:txBody>
          <a:bodyPr/>
          <a:lstStyle/>
          <a:p>
            <a:pPr marL="0" indent="0">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  </a:t>
            </a:r>
          </a:p>
          <a:p>
            <a:r>
              <a:rPr lang="en-GB" sz="3200" kern="100" dirty="0">
                <a:effectLst/>
                <a:latin typeface="Aptos" panose="020B0004020202020204" pitchFamily="34" charset="0"/>
                <a:ea typeface="Aptos" panose="020B0004020202020204" pitchFamily="34" charset="0"/>
                <a:cs typeface="Times New Roman" panose="02020603050405020304" pitchFamily="18" charset="0"/>
              </a:rPr>
              <a:t> We met twice a month for 2 hours in an afternoon so that everyone could come and return home in the light. About 40 people came, most quite regularly and by no means all church people. We had advertised on local notice boards and local magazines. </a:t>
            </a:r>
          </a:p>
          <a:p>
            <a:pPr marL="0" indent="0">
              <a:buNone/>
            </a:pPr>
            <a:r>
              <a:rPr lang="en-GB" sz="16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229338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844720B-A0B4-CAB6-CA57-DD093457BC83}"/>
              </a:ext>
            </a:extLst>
          </p:cNvPr>
          <p:cNvPicPr>
            <a:picLocks noChangeAspect="1"/>
          </p:cNvPicPr>
          <p:nvPr/>
        </p:nvPicPr>
        <p:blipFill>
          <a:blip r:embed="rId3"/>
          <a:stretch>
            <a:fillRect/>
          </a:stretch>
        </p:blipFill>
        <p:spPr>
          <a:xfrm>
            <a:off x="3247030" y="0"/>
            <a:ext cx="5697940" cy="6858000"/>
          </a:xfrm>
          <a:prstGeom prst="rect">
            <a:avLst/>
          </a:prstGeom>
        </p:spPr>
      </p:pic>
    </p:spTree>
    <p:extLst>
      <p:ext uri="{BB962C8B-B14F-4D97-AF65-F5344CB8AC3E}">
        <p14:creationId xmlns:p14="http://schemas.microsoft.com/office/powerpoint/2010/main" val="3097382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0A8E0-9EC1-B8A7-C1AC-0B74FADBBB02}"/>
              </a:ext>
            </a:extLst>
          </p:cNvPr>
          <p:cNvSpPr>
            <a:spLocks noGrp="1"/>
          </p:cNvSpPr>
          <p:nvPr>
            <p:ph type="title"/>
          </p:nvPr>
        </p:nvSpPr>
        <p:spPr/>
        <p:txBody>
          <a:bodyPr/>
          <a:lstStyle/>
          <a:p>
            <a:pPr algn="ctr"/>
            <a:r>
              <a:rPr lang="en-GB" b="1" kern="100" dirty="0">
                <a:latin typeface="Aptos" panose="020B0004020202020204" pitchFamily="34" charset="0"/>
                <a:ea typeface="Aptos" panose="020B0004020202020204" pitchFamily="34" charset="0"/>
                <a:cs typeface="Times New Roman" panose="02020603050405020304" pitchFamily="18" charset="0"/>
              </a:rPr>
              <a:t>Caring for one another as years go by</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7DB90201-4E7D-1FF8-D12B-00793C0FF985}"/>
              </a:ext>
            </a:extLst>
          </p:cNvPr>
          <p:cNvSpPr>
            <a:spLocks noGrp="1"/>
          </p:cNvSpPr>
          <p:nvPr>
            <p:ph idx="1"/>
          </p:nvPr>
        </p:nvSpPr>
        <p:spPr/>
        <p:txBody>
          <a:bodyPr>
            <a:normAutofit/>
          </a:bodyPr>
          <a:lstStyle/>
          <a:p>
            <a:pPr marL="0" indent="0" algn="ctr">
              <a:buNone/>
            </a:pPr>
            <a:r>
              <a:rPr lang="en-GB" sz="2600"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600" b="1" kern="100" dirty="0">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GB" sz="2400" kern="100" dirty="0">
                <a:latin typeface="Aptos" panose="020B0004020202020204" pitchFamily="34" charset="0"/>
                <a:ea typeface="Aptos" panose="020B0004020202020204" pitchFamily="34" charset="0"/>
                <a:cs typeface="Times New Roman" panose="02020603050405020304" pitchFamily="18" charset="0"/>
              </a:rPr>
              <a:t>	I introduced and chaired the meetings.</a:t>
            </a:r>
          </a:p>
          <a:p>
            <a:pPr marL="0" indent="0">
              <a:buNone/>
            </a:pPr>
            <a:r>
              <a:rPr lang="en-GB" sz="2400" kern="100" dirty="0">
                <a:latin typeface="Aptos" panose="020B0004020202020204" pitchFamily="34" charset="0"/>
                <a:ea typeface="Aptos" panose="020B0004020202020204" pitchFamily="34" charset="0"/>
                <a:cs typeface="Times New Roman" panose="02020603050405020304" pitchFamily="18" charset="0"/>
              </a:rPr>
              <a:t>	We had presentations, questions and discussion and a short Bible 	reflection. </a:t>
            </a:r>
          </a:p>
          <a:p>
            <a:pPr marL="0" indent="0">
              <a:buNone/>
            </a:pPr>
            <a:r>
              <a:rPr lang="en-GB" sz="2400" kern="100" dirty="0">
                <a:latin typeface="Aptos" panose="020B0004020202020204" pitchFamily="34" charset="0"/>
                <a:ea typeface="Aptos" panose="020B0004020202020204" pitchFamily="34" charset="0"/>
                <a:cs typeface="Times New Roman" panose="02020603050405020304" pitchFamily="18" charset="0"/>
              </a:rPr>
              <a:t>	We had a 15-minute break for tea and a piece of cake or biscuit halfway 	through.</a:t>
            </a:r>
          </a:p>
          <a:p>
            <a:pPr marL="0" indent="0">
              <a:buNone/>
            </a:pPr>
            <a:r>
              <a:rPr lang="en-GB" sz="2400" kern="100" dirty="0">
                <a:latin typeface="Aptos" panose="020B0004020202020204" pitchFamily="34" charset="0"/>
                <a:ea typeface="Aptos" panose="020B0004020202020204" pitchFamily="34" charset="0"/>
                <a:cs typeface="Times New Roman" panose="02020603050405020304" pitchFamily="18" charset="0"/>
              </a:rPr>
              <a:t>	At the first meeting a wonderful 91-year-old presented on: </a:t>
            </a:r>
          </a:p>
          <a:p>
            <a:pPr marL="0" indent="0">
              <a:buNone/>
            </a:pPr>
            <a:r>
              <a:rPr lang="en-GB" sz="24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	Getting Older:-  </a:t>
            </a:r>
            <a:endParaRPr lang="en-GB" sz="24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buNone/>
            </a:pPr>
            <a:r>
              <a:rPr lang="en-GB" sz="24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	The Challenges and Opportunities in Senior Life.  </a:t>
            </a:r>
            <a:endParaRPr lang="en-GB" sz="2400" kern="100" dirty="0">
              <a:latin typeface="Aptos" panose="020B0004020202020204" pitchFamily="34" charset="0"/>
              <a:ea typeface="Aptos" panose="020B0004020202020204" pitchFamily="34" charset="0"/>
              <a:cs typeface="Times New Roman" panose="02020603050405020304" pitchFamily="18" charset="0"/>
            </a:endParaRPr>
          </a:p>
          <a:p>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42304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6D205-0DC5-2064-8334-043AA4A12E1C}"/>
              </a:ext>
            </a:extLst>
          </p:cNvPr>
          <p:cNvSpPr>
            <a:spLocks noGrp="1"/>
          </p:cNvSpPr>
          <p:nvPr>
            <p:ph type="title"/>
          </p:nvPr>
        </p:nvSpPr>
        <p:spPr/>
        <p:txBody>
          <a:bodyPr/>
          <a:lstStyle/>
          <a:p>
            <a:pPr algn="ctr"/>
            <a:r>
              <a:rPr lang="en-US" dirty="0">
                <a:latin typeface="Calibri" panose="020F0502020204030204" pitchFamily="34" charset="0"/>
                <a:cs typeface="Calibri" panose="020F0502020204030204" pitchFamily="34" charset="0"/>
              </a:rPr>
              <a:t>Opportunities and challenges of Older Age</a:t>
            </a:r>
            <a:br>
              <a:rPr lang="en-US"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Our first session</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6FF0C28-35B3-822F-7C4E-A908DE86AD3A}"/>
              </a:ext>
            </a:extLst>
          </p:cNvPr>
          <p:cNvSpPr>
            <a:spLocks noGrp="1"/>
          </p:cNvSpPr>
          <p:nvPr>
            <p:ph idx="1"/>
          </p:nvPr>
        </p:nvSpPr>
        <p:spPr/>
        <p:txBody>
          <a:bodyPr>
            <a:normAutofit/>
          </a:bodyPr>
          <a:lstStyle/>
          <a:p>
            <a:pPr marL="0" indent="0" algn="ctr">
              <a:buNone/>
            </a:pPr>
            <a:endParaRPr lang="en-US" sz="3200" dirty="0"/>
          </a:p>
          <a:p>
            <a:pPr marL="0" indent="0" algn="ctr">
              <a:buNone/>
            </a:pPr>
            <a:endParaRPr lang="en-US" sz="3200" dirty="0"/>
          </a:p>
          <a:p>
            <a:pPr marL="0" indent="0" algn="ctr">
              <a:buNone/>
            </a:pPr>
            <a:r>
              <a:rPr lang="en-US" sz="3200" dirty="0"/>
              <a:t>A retired doctor aged 91.</a:t>
            </a:r>
          </a:p>
          <a:p>
            <a:pPr marL="0" indent="0" algn="ctr">
              <a:buNone/>
            </a:pPr>
            <a:r>
              <a:rPr lang="en-US" sz="3200" dirty="0"/>
              <a:t>Exercise your body, your mind and your spiritual life</a:t>
            </a:r>
          </a:p>
          <a:p>
            <a:pPr marL="0" indent="0">
              <a:buNone/>
            </a:pPr>
            <a:endParaRPr lang="en-US" sz="3200" dirty="0"/>
          </a:p>
        </p:txBody>
      </p:sp>
    </p:spTree>
    <p:extLst>
      <p:ext uri="{BB962C8B-B14F-4D97-AF65-F5344CB8AC3E}">
        <p14:creationId xmlns:p14="http://schemas.microsoft.com/office/powerpoint/2010/main" val="3396919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3E572-2266-7BB5-C32C-CE13E05975EA}"/>
              </a:ext>
            </a:extLst>
          </p:cNvPr>
          <p:cNvSpPr>
            <a:spLocks noGrp="1"/>
          </p:cNvSpPr>
          <p:nvPr>
            <p:ph type="title"/>
          </p:nvPr>
        </p:nvSpPr>
        <p:spPr/>
        <p:txBody>
          <a:bodyPr/>
          <a:lstStyle/>
          <a:p>
            <a:pPr algn="ctr"/>
            <a:r>
              <a:rPr lang="en-US" dirty="0"/>
              <a:t>Positives and negatives</a:t>
            </a:r>
          </a:p>
        </p:txBody>
      </p:sp>
      <p:sp>
        <p:nvSpPr>
          <p:cNvPr id="3" name="Content Placeholder 2">
            <a:extLst>
              <a:ext uri="{FF2B5EF4-FFF2-40B4-BE49-F238E27FC236}">
                <a16:creationId xmlns:a16="http://schemas.microsoft.com/office/drawing/2014/main" id="{41E74A93-6EE2-64E6-3415-346EB370A017}"/>
              </a:ext>
            </a:extLst>
          </p:cNvPr>
          <p:cNvSpPr>
            <a:spLocks noGrp="1"/>
          </p:cNvSpPr>
          <p:nvPr>
            <p:ph idx="1"/>
          </p:nvPr>
        </p:nvSpPr>
        <p:spPr/>
        <p:txBody>
          <a:bodyPr/>
          <a:lstStyle/>
          <a:p>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p>
          <a:p>
            <a:endParaRPr lang="en-US" sz="1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indent="0" algn="ctr">
              <a:buNone/>
            </a:pPr>
            <a:r>
              <a:rPr lang="en-US" sz="3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“There is nothing whatever the matter with me, </a:t>
            </a: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n-US" sz="3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I’m just as healthy as I can be - </a:t>
            </a: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n-US" sz="3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But I have arthritis in both of my knees, </a:t>
            </a: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n-US" sz="3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And when I walk - I talk with a wheeze. </a:t>
            </a: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n-US" sz="3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My pulse is weak and my blood is thin, </a:t>
            </a: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n-US" sz="3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But I’m awfully well for the state I’m in.”  </a:t>
            </a: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32817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7995</TotalTime>
  <Words>1351</Words>
  <Application>Microsoft Macintosh PowerPoint</Application>
  <PresentationFormat>Widescreen</PresentationFormat>
  <Paragraphs>196</Paragraphs>
  <Slides>30</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Aptos</vt:lpstr>
      <vt:lpstr>Aptos Display</vt:lpstr>
      <vt:lpstr>Arial</vt:lpstr>
      <vt:lpstr>Calibri</vt:lpstr>
      <vt:lpstr>Office Theme</vt:lpstr>
      <vt:lpstr>Caring Course </vt:lpstr>
      <vt:lpstr>Ageing </vt:lpstr>
      <vt:lpstr>Quote from a 74-year-old </vt:lpstr>
      <vt:lpstr>Decision to provide information on ageing</vt:lpstr>
      <vt:lpstr>Caring for one another as years go by</vt:lpstr>
      <vt:lpstr>PowerPoint Presentation</vt:lpstr>
      <vt:lpstr>Caring for one another as years go by</vt:lpstr>
      <vt:lpstr>Opportunities and challenges of Older Age Our first session</vt:lpstr>
      <vt:lpstr>Positives and negatives</vt:lpstr>
      <vt:lpstr>The message </vt:lpstr>
      <vt:lpstr>Five recommendations</vt:lpstr>
      <vt:lpstr>  1. Physical Exercise For Health of the Body  </vt:lpstr>
      <vt:lpstr>2. Stimulate your brain</vt:lpstr>
      <vt:lpstr>3. Develop your social life </vt:lpstr>
      <vt:lpstr>4. Engage a Spiritual dimension for your life</vt:lpstr>
      <vt:lpstr> Identify a Purpose for your life</vt:lpstr>
      <vt:lpstr> Healthy eating in Later Life </vt:lpstr>
      <vt:lpstr>Supporting Older People 2nd Session</vt:lpstr>
      <vt:lpstr>Visiting in the community: </vt:lpstr>
      <vt:lpstr>Visiting in hospital</vt:lpstr>
      <vt:lpstr>Visiting - general</vt:lpstr>
      <vt:lpstr>Dementia 3rd Session</vt:lpstr>
      <vt:lpstr>Ageing and dementia</vt:lpstr>
      <vt:lpstr>Dementia:  How common?</vt:lpstr>
      <vt:lpstr>Dementia: what can be done?</vt:lpstr>
      <vt:lpstr>Dementia, how to help</vt:lpstr>
      <vt:lpstr>Caring Course  4th session</vt:lpstr>
      <vt:lpstr>    Funerals</vt:lpstr>
      <vt:lpstr>Legal Aspects</vt:lpstr>
      <vt:lpstr>Talking about dying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Elaine Sugden</dc:creator>
  <cp:lastModifiedBy>Elaine Sugden</cp:lastModifiedBy>
  <cp:revision>11</cp:revision>
  <dcterms:created xsi:type="dcterms:W3CDTF">2024-09-08T15:58:01Z</dcterms:created>
  <dcterms:modified xsi:type="dcterms:W3CDTF">2025-02-11T16:24:23Z</dcterms:modified>
</cp:coreProperties>
</file>