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54"/>
  </p:notesMasterIdLst>
  <p:sldIdLst>
    <p:sldId id="527" r:id="rId3"/>
    <p:sldId id="320" r:id="rId4"/>
    <p:sldId id="380" r:id="rId5"/>
    <p:sldId id="484" r:id="rId6"/>
    <p:sldId id="485" r:id="rId7"/>
    <p:sldId id="487" r:id="rId8"/>
    <p:sldId id="315" r:id="rId9"/>
    <p:sldId id="525" r:id="rId10"/>
    <p:sldId id="308" r:id="rId11"/>
    <p:sldId id="279" r:id="rId12"/>
    <p:sldId id="280" r:id="rId13"/>
    <p:sldId id="316" r:id="rId14"/>
    <p:sldId id="282" r:id="rId15"/>
    <p:sldId id="368" r:id="rId16"/>
    <p:sldId id="285" r:id="rId17"/>
    <p:sldId id="517" r:id="rId18"/>
    <p:sldId id="291" r:id="rId19"/>
    <p:sldId id="369" r:id="rId20"/>
    <p:sldId id="497" r:id="rId21"/>
    <p:sldId id="498" r:id="rId22"/>
    <p:sldId id="307" r:id="rId23"/>
    <p:sldId id="499" r:id="rId24"/>
    <p:sldId id="515" r:id="rId25"/>
    <p:sldId id="372" r:id="rId26"/>
    <p:sldId id="516" r:id="rId27"/>
    <p:sldId id="493" r:id="rId28"/>
    <p:sldId id="367" r:id="rId29"/>
    <p:sldId id="489" r:id="rId30"/>
    <p:sldId id="490" r:id="rId31"/>
    <p:sldId id="407" r:id="rId32"/>
    <p:sldId id="491" r:id="rId33"/>
    <p:sldId id="272" r:id="rId34"/>
    <p:sldId id="496" r:id="rId35"/>
    <p:sldId id="530" r:id="rId36"/>
    <p:sldId id="531" r:id="rId37"/>
    <p:sldId id="450" r:id="rId38"/>
    <p:sldId id="504" r:id="rId39"/>
    <p:sldId id="532" r:id="rId40"/>
    <p:sldId id="475" r:id="rId41"/>
    <p:sldId id="476" r:id="rId42"/>
    <p:sldId id="505" r:id="rId43"/>
    <p:sldId id="533" r:id="rId44"/>
    <p:sldId id="352" r:id="rId45"/>
    <p:sldId id="534" r:id="rId46"/>
    <p:sldId id="439" r:id="rId47"/>
    <p:sldId id="457" r:id="rId48"/>
    <p:sldId id="404" r:id="rId49"/>
    <p:sldId id="514" r:id="rId50"/>
    <p:sldId id="454" r:id="rId51"/>
    <p:sldId id="455" r:id="rId52"/>
    <p:sldId id="52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78" autoAdjust="0"/>
    <p:restoredTop sz="92250" autoAdjust="0"/>
  </p:normalViewPr>
  <p:slideViewPr>
    <p:cSldViewPr snapToGrid="0">
      <p:cViewPr varScale="1">
        <p:scale>
          <a:sx n="107" d="100"/>
          <a:sy n="107" d="100"/>
        </p:scale>
        <p:origin x="944" y="1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7FDE6-FDC2-4541-B8A6-A9423833A1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95DDC2-7495-43E2-AAC6-6DE0363227D2}">
      <dgm:prSet/>
      <dgm:spPr/>
      <dgm:t>
        <a:bodyPr/>
        <a:lstStyle/>
        <a:p>
          <a:r>
            <a:rPr lang="en-US"/>
            <a:t>Young lady with metastatic ovarian cancer</a:t>
          </a:r>
        </a:p>
      </dgm:t>
    </dgm:pt>
    <dgm:pt modelId="{82C0EAB0-FD9C-4D62-B529-1E8914624C3F}" type="parTrans" cxnId="{1DA40691-0C17-4645-90A7-59EA2A972D14}">
      <dgm:prSet/>
      <dgm:spPr/>
      <dgm:t>
        <a:bodyPr/>
        <a:lstStyle/>
        <a:p>
          <a:endParaRPr lang="en-US"/>
        </a:p>
      </dgm:t>
    </dgm:pt>
    <dgm:pt modelId="{9B91AFAA-ADF1-41DF-8BFC-68B44078B72B}" type="sibTrans" cxnId="{1DA40691-0C17-4645-90A7-59EA2A972D14}">
      <dgm:prSet/>
      <dgm:spPr/>
      <dgm:t>
        <a:bodyPr/>
        <a:lstStyle/>
        <a:p>
          <a:endParaRPr lang="en-US"/>
        </a:p>
      </dgm:t>
    </dgm:pt>
    <dgm:pt modelId="{FAF28BD7-BD20-450A-B954-3B6B84E1585C}">
      <dgm:prSet/>
      <dgm:spPr/>
      <dgm:t>
        <a:bodyPr/>
        <a:lstStyle/>
        <a:p>
          <a:r>
            <a:rPr lang="en-US" dirty="0"/>
            <a:t>Multiple lines of cancer directed treatment</a:t>
          </a:r>
        </a:p>
      </dgm:t>
    </dgm:pt>
    <dgm:pt modelId="{06553DAA-A506-4760-BBBC-F597FA9AF61B}" type="parTrans" cxnId="{BE723EBD-07D7-4F9D-AFC7-9E71B61E3D0F}">
      <dgm:prSet/>
      <dgm:spPr/>
      <dgm:t>
        <a:bodyPr/>
        <a:lstStyle/>
        <a:p>
          <a:endParaRPr lang="en-US"/>
        </a:p>
      </dgm:t>
    </dgm:pt>
    <dgm:pt modelId="{2051F001-B6BB-471E-B974-74031561C2AB}" type="sibTrans" cxnId="{BE723EBD-07D7-4F9D-AFC7-9E71B61E3D0F}">
      <dgm:prSet/>
      <dgm:spPr/>
      <dgm:t>
        <a:bodyPr/>
        <a:lstStyle/>
        <a:p>
          <a:endParaRPr lang="en-US"/>
        </a:p>
      </dgm:t>
    </dgm:pt>
    <dgm:pt modelId="{FE91C39C-2AC9-48CC-A5D3-4ECB44805466}">
      <dgm:prSet/>
      <dgm:spPr/>
      <dgm:t>
        <a:bodyPr/>
        <a:lstStyle/>
        <a:p>
          <a:r>
            <a:rPr lang="en-US"/>
            <a:t>Keen for more (family or patient)</a:t>
          </a:r>
        </a:p>
      </dgm:t>
    </dgm:pt>
    <dgm:pt modelId="{6F9A3560-650F-4B83-A9D3-FD639B9E5381}" type="parTrans" cxnId="{325A98AD-4544-4243-B2FC-91BDD52D3D79}">
      <dgm:prSet/>
      <dgm:spPr/>
      <dgm:t>
        <a:bodyPr/>
        <a:lstStyle/>
        <a:p>
          <a:endParaRPr lang="en-US"/>
        </a:p>
      </dgm:t>
    </dgm:pt>
    <dgm:pt modelId="{32F727AC-986B-47FB-930E-602F7996315C}" type="sibTrans" cxnId="{325A98AD-4544-4243-B2FC-91BDD52D3D79}">
      <dgm:prSet/>
      <dgm:spPr/>
      <dgm:t>
        <a:bodyPr/>
        <a:lstStyle/>
        <a:p>
          <a:endParaRPr lang="en-US"/>
        </a:p>
      </dgm:t>
    </dgm:pt>
    <dgm:pt modelId="{CD186C38-BC2C-4933-A386-3996D51751AD}">
      <dgm:prSet/>
      <dgm:spPr/>
      <dgm:t>
        <a:bodyPr/>
        <a:lstStyle/>
        <a:p>
          <a:r>
            <a:rPr lang="en-US"/>
            <a:t>DISTRESS</a:t>
          </a:r>
        </a:p>
      </dgm:t>
    </dgm:pt>
    <dgm:pt modelId="{42D6AFF3-ABC8-4CFA-944C-6FF7781CC914}" type="parTrans" cxnId="{D8142103-D545-4557-93DF-1F91361704EC}">
      <dgm:prSet/>
      <dgm:spPr/>
      <dgm:t>
        <a:bodyPr/>
        <a:lstStyle/>
        <a:p>
          <a:endParaRPr lang="en-US"/>
        </a:p>
      </dgm:t>
    </dgm:pt>
    <dgm:pt modelId="{0851CC70-2F5C-46D9-84DD-2C9CBD5A030D}" type="sibTrans" cxnId="{D8142103-D545-4557-93DF-1F91361704EC}">
      <dgm:prSet/>
      <dgm:spPr/>
      <dgm:t>
        <a:bodyPr/>
        <a:lstStyle/>
        <a:p>
          <a:endParaRPr lang="en-US"/>
        </a:p>
      </dgm:t>
    </dgm:pt>
    <dgm:pt modelId="{C7772AE9-0ABF-4B7E-856E-B37DF9FA2238}">
      <dgm:prSet/>
      <dgm:spPr/>
      <dgm:t>
        <a:bodyPr/>
        <a:lstStyle/>
        <a:p>
          <a:r>
            <a:rPr lang="en-US" dirty="0"/>
            <a:t>Patient – total pain</a:t>
          </a:r>
        </a:p>
      </dgm:t>
    </dgm:pt>
    <dgm:pt modelId="{FA81C3F6-464B-401A-A42B-21B63BFF96A8}" type="parTrans" cxnId="{E525C1D4-096B-4221-A7DA-1D002D7B9721}">
      <dgm:prSet/>
      <dgm:spPr/>
      <dgm:t>
        <a:bodyPr/>
        <a:lstStyle/>
        <a:p>
          <a:endParaRPr lang="en-US"/>
        </a:p>
      </dgm:t>
    </dgm:pt>
    <dgm:pt modelId="{E63FF401-FA7E-4217-A3A8-CD22DDB5ED94}" type="sibTrans" cxnId="{E525C1D4-096B-4221-A7DA-1D002D7B9721}">
      <dgm:prSet/>
      <dgm:spPr/>
      <dgm:t>
        <a:bodyPr/>
        <a:lstStyle/>
        <a:p>
          <a:endParaRPr lang="en-US"/>
        </a:p>
      </dgm:t>
    </dgm:pt>
    <dgm:pt modelId="{FC35DBC0-5390-4F47-A82B-8317AC332344}">
      <dgm:prSet/>
      <dgm:spPr/>
      <dgm:t>
        <a:bodyPr/>
        <a:lstStyle/>
        <a:p>
          <a:r>
            <a:rPr lang="en-US"/>
            <a:t>Husband and extended family </a:t>
          </a:r>
        </a:p>
      </dgm:t>
    </dgm:pt>
    <dgm:pt modelId="{75B91C26-4369-49E5-A8C2-5A271D6DE81B}" type="parTrans" cxnId="{6C3C962C-6CB1-4663-97BF-691838C5C0E3}">
      <dgm:prSet/>
      <dgm:spPr/>
      <dgm:t>
        <a:bodyPr/>
        <a:lstStyle/>
        <a:p>
          <a:endParaRPr lang="en-US"/>
        </a:p>
      </dgm:t>
    </dgm:pt>
    <dgm:pt modelId="{70D8FDD5-8B77-492F-9FD4-418E3D0CEED9}" type="sibTrans" cxnId="{6C3C962C-6CB1-4663-97BF-691838C5C0E3}">
      <dgm:prSet/>
      <dgm:spPr/>
      <dgm:t>
        <a:bodyPr/>
        <a:lstStyle/>
        <a:p>
          <a:endParaRPr lang="en-US"/>
        </a:p>
      </dgm:t>
    </dgm:pt>
    <dgm:pt modelId="{39C2DF12-DACB-418D-9EA4-A2504B728FF3}">
      <dgm:prSet/>
      <dgm:spPr/>
      <dgm:t>
        <a:bodyPr/>
        <a:lstStyle/>
        <a:p>
          <a:r>
            <a:rPr lang="en-US"/>
            <a:t>Palliative care team </a:t>
          </a:r>
        </a:p>
      </dgm:t>
    </dgm:pt>
    <dgm:pt modelId="{90AA3AFC-CF75-4073-9ACB-E4B42955AFFB}" type="parTrans" cxnId="{2E9DCAA1-82DC-468B-8C61-4476C19A6EE6}">
      <dgm:prSet/>
      <dgm:spPr/>
      <dgm:t>
        <a:bodyPr/>
        <a:lstStyle/>
        <a:p>
          <a:endParaRPr lang="en-US"/>
        </a:p>
      </dgm:t>
    </dgm:pt>
    <dgm:pt modelId="{E968A06F-9A09-4CB2-B96D-8DE310D43B43}" type="sibTrans" cxnId="{2E9DCAA1-82DC-468B-8C61-4476C19A6EE6}">
      <dgm:prSet/>
      <dgm:spPr/>
      <dgm:t>
        <a:bodyPr/>
        <a:lstStyle/>
        <a:p>
          <a:endParaRPr lang="en-US"/>
        </a:p>
      </dgm:t>
    </dgm:pt>
    <dgm:pt modelId="{5D478E8D-F428-4695-B21F-FDE5D66B4ABE}">
      <dgm:prSet/>
      <dgm:spPr/>
      <dgm:t>
        <a:bodyPr/>
        <a:lstStyle/>
        <a:p>
          <a:r>
            <a:rPr lang="en-US" dirty="0"/>
            <a:t>Adequate symptom relief</a:t>
          </a:r>
        </a:p>
      </dgm:t>
    </dgm:pt>
    <dgm:pt modelId="{EFCE056D-2090-4D33-9896-A9EBAED3FE33}" type="parTrans" cxnId="{E16E2C61-5B3E-4B33-BA33-4604FE9575B4}">
      <dgm:prSet/>
      <dgm:spPr/>
      <dgm:t>
        <a:bodyPr/>
        <a:lstStyle/>
        <a:p>
          <a:endParaRPr lang="en-US"/>
        </a:p>
      </dgm:t>
    </dgm:pt>
    <dgm:pt modelId="{5D52638B-FBD0-4A15-8C4B-536D1DC0AF74}" type="sibTrans" cxnId="{E16E2C61-5B3E-4B33-BA33-4604FE9575B4}">
      <dgm:prSet/>
      <dgm:spPr/>
      <dgm:t>
        <a:bodyPr/>
        <a:lstStyle/>
        <a:p>
          <a:endParaRPr lang="en-US"/>
        </a:p>
      </dgm:t>
    </dgm:pt>
    <dgm:pt modelId="{780336E4-BF83-47EA-B323-7E96E0B79E97}">
      <dgm:prSet/>
      <dgm:spPr/>
      <dgm:t>
        <a:bodyPr/>
        <a:lstStyle/>
        <a:p>
          <a:r>
            <a:rPr lang="en-US" dirty="0"/>
            <a:t>Decision making – family meeting - stop oncological treatment</a:t>
          </a:r>
        </a:p>
      </dgm:t>
    </dgm:pt>
    <dgm:pt modelId="{C3750E71-174E-440F-AB6B-CCE5B66B092B}" type="parTrans" cxnId="{260299F3-7768-459C-9D9A-A0634F8263F8}">
      <dgm:prSet/>
      <dgm:spPr/>
      <dgm:t>
        <a:bodyPr/>
        <a:lstStyle/>
        <a:p>
          <a:endParaRPr lang="en-US"/>
        </a:p>
      </dgm:t>
    </dgm:pt>
    <dgm:pt modelId="{B04DF35F-66BC-4D2B-B1D0-6F638A594B68}" type="sibTrans" cxnId="{260299F3-7768-459C-9D9A-A0634F8263F8}">
      <dgm:prSet/>
      <dgm:spPr/>
      <dgm:t>
        <a:bodyPr/>
        <a:lstStyle/>
        <a:p>
          <a:endParaRPr lang="en-US"/>
        </a:p>
      </dgm:t>
    </dgm:pt>
    <dgm:pt modelId="{E859AA17-1DF2-4093-B339-C49DDE3BAAB7}">
      <dgm:prSet/>
      <dgm:spPr/>
      <dgm:t>
        <a:bodyPr/>
        <a:lstStyle/>
        <a:p>
          <a:r>
            <a:rPr lang="en-IN" dirty="0"/>
            <a:t>Short hospital stay to optimise symptom control</a:t>
          </a:r>
          <a:endParaRPr lang="en-US" dirty="0"/>
        </a:p>
      </dgm:t>
    </dgm:pt>
    <dgm:pt modelId="{95940397-FB42-41FC-BCC8-F776C234D7B9}" type="parTrans" cxnId="{5B5D9ADE-0B1D-4EE2-B3BC-8BEE9CDD8921}">
      <dgm:prSet/>
      <dgm:spPr/>
      <dgm:t>
        <a:bodyPr/>
        <a:lstStyle/>
        <a:p>
          <a:endParaRPr lang="en-US"/>
        </a:p>
      </dgm:t>
    </dgm:pt>
    <dgm:pt modelId="{423BB284-232E-4856-88AD-93B0BD6C3557}" type="sibTrans" cxnId="{5B5D9ADE-0B1D-4EE2-B3BC-8BEE9CDD8921}">
      <dgm:prSet/>
      <dgm:spPr/>
      <dgm:t>
        <a:bodyPr/>
        <a:lstStyle/>
        <a:p>
          <a:endParaRPr lang="en-US"/>
        </a:p>
      </dgm:t>
    </dgm:pt>
    <dgm:pt modelId="{08832AD9-644A-4393-A8EA-AE289E009B2D}">
      <dgm:prSet/>
      <dgm:spPr/>
      <dgm:t>
        <a:bodyPr/>
        <a:lstStyle/>
        <a:p>
          <a:r>
            <a:rPr lang="en-US"/>
            <a:t>Desire to continue care at home</a:t>
          </a:r>
        </a:p>
      </dgm:t>
    </dgm:pt>
    <dgm:pt modelId="{BCEC9065-BABF-4BE2-8081-026EA6403973}" type="parTrans" cxnId="{5920ACBE-F20C-4864-B6A8-C5F4296C7455}">
      <dgm:prSet/>
      <dgm:spPr/>
      <dgm:t>
        <a:bodyPr/>
        <a:lstStyle/>
        <a:p>
          <a:endParaRPr lang="en-US"/>
        </a:p>
      </dgm:t>
    </dgm:pt>
    <dgm:pt modelId="{5F84BC95-88A0-4323-B57A-2846E19D8EA8}" type="sibTrans" cxnId="{5920ACBE-F20C-4864-B6A8-C5F4296C7455}">
      <dgm:prSet/>
      <dgm:spPr/>
      <dgm:t>
        <a:bodyPr/>
        <a:lstStyle/>
        <a:p>
          <a:endParaRPr lang="en-US"/>
        </a:p>
      </dgm:t>
    </dgm:pt>
    <dgm:pt modelId="{50F0527E-A63B-4B2A-A5A7-74C33D250AC9}">
      <dgm:prSet/>
      <dgm:spPr/>
      <dgm:t>
        <a:bodyPr/>
        <a:lstStyle/>
        <a:p>
          <a:r>
            <a:rPr lang="en-US" dirty="0"/>
            <a:t>Family members empowered</a:t>
          </a:r>
        </a:p>
      </dgm:t>
    </dgm:pt>
    <dgm:pt modelId="{8FB41EC5-0CEA-407A-AE23-35B5E1444D00}" type="parTrans" cxnId="{6B383F74-5890-421A-90D3-AB312869CC79}">
      <dgm:prSet/>
      <dgm:spPr/>
      <dgm:t>
        <a:bodyPr/>
        <a:lstStyle/>
        <a:p>
          <a:endParaRPr lang="en-US"/>
        </a:p>
      </dgm:t>
    </dgm:pt>
    <dgm:pt modelId="{1561CBCA-044B-4AE5-B365-83656E6B3873}" type="sibTrans" cxnId="{6B383F74-5890-421A-90D3-AB312869CC79}">
      <dgm:prSet/>
      <dgm:spPr/>
      <dgm:t>
        <a:bodyPr/>
        <a:lstStyle/>
        <a:p>
          <a:endParaRPr lang="en-US"/>
        </a:p>
      </dgm:t>
    </dgm:pt>
    <dgm:pt modelId="{BAA43644-C9AE-4757-B776-4014E67CF6C2}" type="pres">
      <dgm:prSet presAssocID="{4947FDE6-FDC2-4541-B8A6-A9423833A190}" presName="linear" presStyleCnt="0">
        <dgm:presLayoutVars>
          <dgm:animLvl val="lvl"/>
          <dgm:resizeHandles val="exact"/>
        </dgm:presLayoutVars>
      </dgm:prSet>
      <dgm:spPr/>
    </dgm:pt>
    <dgm:pt modelId="{76221E31-B1C2-4D91-AEBB-664B0BB49D85}" type="pres">
      <dgm:prSet presAssocID="{4995DDC2-7495-43E2-AAC6-6DE0363227D2}" presName="parentText" presStyleLbl="node1" presStyleIdx="0" presStyleCnt="5">
        <dgm:presLayoutVars>
          <dgm:chMax val="0"/>
          <dgm:bulletEnabled val="1"/>
        </dgm:presLayoutVars>
      </dgm:prSet>
      <dgm:spPr/>
    </dgm:pt>
    <dgm:pt modelId="{A42A8702-295C-4782-BCC7-B52F62BE1477}" type="pres">
      <dgm:prSet presAssocID="{9B91AFAA-ADF1-41DF-8BFC-68B44078B72B}" presName="spacer" presStyleCnt="0"/>
      <dgm:spPr/>
    </dgm:pt>
    <dgm:pt modelId="{FA4FBF89-EB57-4473-B503-A548CF9ADC20}" type="pres">
      <dgm:prSet presAssocID="{FAF28BD7-BD20-450A-B954-3B6B84E1585C}" presName="parentText" presStyleLbl="node1" presStyleIdx="1" presStyleCnt="5">
        <dgm:presLayoutVars>
          <dgm:chMax val="0"/>
          <dgm:bulletEnabled val="1"/>
        </dgm:presLayoutVars>
      </dgm:prSet>
      <dgm:spPr/>
    </dgm:pt>
    <dgm:pt modelId="{AEDB7B16-A265-4730-B73B-87387FACAD20}" type="pres">
      <dgm:prSet presAssocID="{2051F001-B6BB-471E-B974-74031561C2AB}" presName="spacer" presStyleCnt="0"/>
      <dgm:spPr/>
    </dgm:pt>
    <dgm:pt modelId="{842CE652-5B4E-434B-9D53-46981E9630FD}" type="pres">
      <dgm:prSet presAssocID="{FE91C39C-2AC9-48CC-A5D3-4ECB44805466}" presName="parentText" presStyleLbl="node1" presStyleIdx="2" presStyleCnt="5">
        <dgm:presLayoutVars>
          <dgm:chMax val="0"/>
          <dgm:bulletEnabled val="1"/>
        </dgm:presLayoutVars>
      </dgm:prSet>
      <dgm:spPr/>
    </dgm:pt>
    <dgm:pt modelId="{8559059B-C37A-4A70-B3D7-070C6580B374}" type="pres">
      <dgm:prSet presAssocID="{32F727AC-986B-47FB-930E-602F7996315C}" presName="spacer" presStyleCnt="0"/>
      <dgm:spPr/>
    </dgm:pt>
    <dgm:pt modelId="{4BB34FD7-2DDC-4910-B9AE-0E6442785045}" type="pres">
      <dgm:prSet presAssocID="{CD186C38-BC2C-4933-A386-3996D51751AD}" presName="parentText" presStyleLbl="node1" presStyleIdx="3" presStyleCnt="5">
        <dgm:presLayoutVars>
          <dgm:chMax val="0"/>
          <dgm:bulletEnabled val="1"/>
        </dgm:presLayoutVars>
      </dgm:prSet>
      <dgm:spPr/>
    </dgm:pt>
    <dgm:pt modelId="{A690C2FD-78A5-4F09-B17A-E3AF3DF824B4}" type="pres">
      <dgm:prSet presAssocID="{CD186C38-BC2C-4933-A386-3996D51751AD}" presName="childText" presStyleLbl="revTx" presStyleIdx="0" presStyleCnt="2">
        <dgm:presLayoutVars>
          <dgm:bulletEnabled val="1"/>
        </dgm:presLayoutVars>
      </dgm:prSet>
      <dgm:spPr/>
    </dgm:pt>
    <dgm:pt modelId="{E0771F24-8A87-4C40-8FA1-495D0D459155}" type="pres">
      <dgm:prSet presAssocID="{39C2DF12-DACB-418D-9EA4-A2504B728FF3}" presName="parentText" presStyleLbl="node1" presStyleIdx="4" presStyleCnt="5">
        <dgm:presLayoutVars>
          <dgm:chMax val="0"/>
          <dgm:bulletEnabled val="1"/>
        </dgm:presLayoutVars>
      </dgm:prSet>
      <dgm:spPr/>
    </dgm:pt>
    <dgm:pt modelId="{EEFD1F8C-D4FE-4B92-955C-3FD334BF7BDA}" type="pres">
      <dgm:prSet presAssocID="{39C2DF12-DACB-418D-9EA4-A2504B728FF3}" presName="childText" presStyleLbl="revTx" presStyleIdx="1" presStyleCnt="2">
        <dgm:presLayoutVars>
          <dgm:bulletEnabled val="1"/>
        </dgm:presLayoutVars>
      </dgm:prSet>
      <dgm:spPr/>
    </dgm:pt>
  </dgm:ptLst>
  <dgm:cxnLst>
    <dgm:cxn modelId="{D8142103-D545-4557-93DF-1F91361704EC}" srcId="{4947FDE6-FDC2-4541-B8A6-A9423833A190}" destId="{CD186C38-BC2C-4933-A386-3996D51751AD}" srcOrd="3" destOrd="0" parTransId="{42D6AFF3-ABC8-4CFA-944C-6FF7781CC914}" sibTransId="{0851CC70-2F5C-46D9-84DD-2C9CBD5A030D}"/>
    <dgm:cxn modelId="{39789B0F-4EAC-4AD4-9E95-9851DA990ACB}" type="presOf" srcId="{4947FDE6-FDC2-4541-B8A6-A9423833A190}" destId="{BAA43644-C9AE-4757-B776-4014E67CF6C2}" srcOrd="0" destOrd="0" presId="urn:microsoft.com/office/officeart/2005/8/layout/vList2"/>
    <dgm:cxn modelId="{4F90D227-CD0F-4E6E-B9DE-C724400671D4}" type="presOf" srcId="{50F0527E-A63B-4B2A-A5A7-74C33D250AC9}" destId="{EEFD1F8C-D4FE-4B92-955C-3FD334BF7BDA}" srcOrd="0" destOrd="4" presId="urn:microsoft.com/office/officeart/2005/8/layout/vList2"/>
    <dgm:cxn modelId="{6C3C962C-6CB1-4663-97BF-691838C5C0E3}" srcId="{CD186C38-BC2C-4933-A386-3996D51751AD}" destId="{FC35DBC0-5390-4F47-A82B-8317AC332344}" srcOrd="1" destOrd="0" parTransId="{75B91C26-4369-49E5-A8C2-5A271D6DE81B}" sibTransId="{70D8FDD5-8B77-492F-9FD4-418E3D0CEED9}"/>
    <dgm:cxn modelId="{AB76C24C-8DB4-4768-AF24-E3A33FEEFF2B}" type="presOf" srcId="{CD186C38-BC2C-4933-A386-3996D51751AD}" destId="{4BB34FD7-2DDC-4910-B9AE-0E6442785045}" srcOrd="0" destOrd="0" presId="urn:microsoft.com/office/officeart/2005/8/layout/vList2"/>
    <dgm:cxn modelId="{2E164F51-4191-4F6D-A6F9-D21D3F9A5875}" type="presOf" srcId="{08832AD9-644A-4393-A8EA-AE289E009B2D}" destId="{EEFD1F8C-D4FE-4B92-955C-3FD334BF7BDA}" srcOrd="0" destOrd="3" presId="urn:microsoft.com/office/officeart/2005/8/layout/vList2"/>
    <dgm:cxn modelId="{3FF9BD52-54A3-4AFD-9E83-C5E6299B4310}" type="presOf" srcId="{C7772AE9-0ABF-4B7E-856E-B37DF9FA2238}" destId="{A690C2FD-78A5-4F09-B17A-E3AF3DF824B4}" srcOrd="0" destOrd="0" presId="urn:microsoft.com/office/officeart/2005/8/layout/vList2"/>
    <dgm:cxn modelId="{0EBD7653-C45B-4715-8A9F-48713F386DE6}" type="presOf" srcId="{5D478E8D-F428-4695-B21F-FDE5D66B4ABE}" destId="{EEFD1F8C-D4FE-4B92-955C-3FD334BF7BDA}" srcOrd="0" destOrd="0" presId="urn:microsoft.com/office/officeart/2005/8/layout/vList2"/>
    <dgm:cxn modelId="{E16E2C61-5B3E-4B33-BA33-4604FE9575B4}" srcId="{39C2DF12-DACB-418D-9EA4-A2504B728FF3}" destId="{5D478E8D-F428-4695-B21F-FDE5D66B4ABE}" srcOrd="0" destOrd="0" parTransId="{EFCE056D-2090-4D33-9896-A9EBAED3FE33}" sibTransId="{5D52638B-FBD0-4A15-8C4B-536D1DC0AF74}"/>
    <dgm:cxn modelId="{4D62E867-D9E6-4D9D-AE41-7BECF2DB9BE4}" type="presOf" srcId="{FAF28BD7-BD20-450A-B954-3B6B84E1585C}" destId="{FA4FBF89-EB57-4473-B503-A548CF9ADC20}" srcOrd="0" destOrd="0" presId="urn:microsoft.com/office/officeart/2005/8/layout/vList2"/>
    <dgm:cxn modelId="{67C4376D-4220-4323-8625-5B879D62BF99}" type="presOf" srcId="{FC35DBC0-5390-4F47-A82B-8317AC332344}" destId="{A690C2FD-78A5-4F09-B17A-E3AF3DF824B4}" srcOrd="0" destOrd="1" presId="urn:microsoft.com/office/officeart/2005/8/layout/vList2"/>
    <dgm:cxn modelId="{6B383F74-5890-421A-90D3-AB312869CC79}" srcId="{39C2DF12-DACB-418D-9EA4-A2504B728FF3}" destId="{50F0527E-A63B-4B2A-A5A7-74C33D250AC9}" srcOrd="4" destOrd="0" parTransId="{8FB41EC5-0CEA-407A-AE23-35B5E1444D00}" sibTransId="{1561CBCA-044B-4AE5-B365-83656E6B3873}"/>
    <dgm:cxn modelId="{2CE72E7A-F302-4900-9100-7815376E1AEA}" type="presOf" srcId="{4995DDC2-7495-43E2-AAC6-6DE0363227D2}" destId="{76221E31-B1C2-4D91-AEBB-664B0BB49D85}" srcOrd="0" destOrd="0" presId="urn:microsoft.com/office/officeart/2005/8/layout/vList2"/>
    <dgm:cxn modelId="{9A05D47C-6CE8-477D-999F-88D38CE5C287}" type="presOf" srcId="{780336E4-BF83-47EA-B323-7E96E0B79E97}" destId="{EEFD1F8C-D4FE-4B92-955C-3FD334BF7BDA}" srcOrd="0" destOrd="1" presId="urn:microsoft.com/office/officeart/2005/8/layout/vList2"/>
    <dgm:cxn modelId="{789D7686-3A53-4D06-912D-E0D80E3E7617}" type="presOf" srcId="{FE91C39C-2AC9-48CC-A5D3-4ECB44805466}" destId="{842CE652-5B4E-434B-9D53-46981E9630FD}" srcOrd="0" destOrd="0" presId="urn:microsoft.com/office/officeart/2005/8/layout/vList2"/>
    <dgm:cxn modelId="{1DA40691-0C17-4645-90A7-59EA2A972D14}" srcId="{4947FDE6-FDC2-4541-B8A6-A9423833A190}" destId="{4995DDC2-7495-43E2-AAC6-6DE0363227D2}" srcOrd="0" destOrd="0" parTransId="{82C0EAB0-FD9C-4D62-B529-1E8914624C3F}" sibTransId="{9B91AFAA-ADF1-41DF-8BFC-68B44078B72B}"/>
    <dgm:cxn modelId="{2E9DCAA1-82DC-468B-8C61-4476C19A6EE6}" srcId="{4947FDE6-FDC2-4541-B8A6-A9423833A190}" destId="{39C2DF12-DACB-418D-9EA4-A2504B728FF3}" srcOrd="4" destOrd="0" parTransId="{90AA3AFC-CF75-4073-9ACB-E4B42955AFFB}" sibTransId="{E968A06F-9A09-4CB2-B96D-8DE310D43B43}"/>
    <dgm:cxn modelId="{325A98AD-4544-4243-B2FC-91BDD52D3D79}" srcId="{4947FDE6-FDC2-4541-B8A6-A9423833A190}" destId="{FE91C39C-2AC9-48CC-A5D3-4ECB44805466}" srcOrd="2" destOrd="0" parTransId="{6F9A3560-650F-4B83-A9D3-FD639B9E5381}" sibTransId="{32F727AC-986B-47FB-930E-602F7996315C}"/>
    <dgm:cxn modelId="{BE723EBD-07D7-4F9D-AFC7-9E71B61E3D0F}" srcId="{4947FDE6-FDC2-4541-B8A6-A9423833A190}" destId="{FAF28BD7-BD20-450A-B954-3B6B84E1585C}" srcOrd="1" destOrd="0" parTransId="{06553DAA-A506-4760-BBBC-F597FA9AF61B}" sibTransId="{2051F001-B6BB-471E-B974-74031561C2AB}"/>
    <dgm:cxn modelId="{5920ACBE-F20C-4864-B6A8-C5F4296C7455}" srcId="{39C2DF12-DACB-418D-9EA4-A2504B728FF3}" destId="{08832AD9-644A-4393-A8EA-AE289E009B2D}" srcOrd="3" destOrd="0" parTransId="{BCEC9065-BABF-4BE2-8081-026EA6403973}" sibTransId="{5F84BC95-88A0-4323-B57A-2846E19D8EA8}"/>
    <dgm:cxn modelId="{3B00A1C9-5C03-4B15-B715-16A2331EC243}" type="presOf" srcId="{E859AA17-1DF2-4093-B339-C49DDE3BAAB7}" destId="{EEFD1F8C-D4FE-4B92-955C-3FD334BF7BDA}" srcOrd="0" destOrd="2" presId="urn:microsoft.com/office/officeart/2005/8/layout/vList2"/>
    <dgm:cxn modelId="{E525C1D4-096B-4221-A7DA-1D002D7B9721}" srcId="{CD186C38-BC2C-4933-A386-3996D51751AD}" destId="{C7772AE9-0ABF-4B7E-856E-B37DF9FA2238}" srcOrd="0" destOrd="0" parTransId="{FA81C3F6-464B-401A-A42B-21B63BFF96A8}" sibTransId="{E63FF401-FA7E-4217-A3A8-CD22DDB5ED94}"/>
    <dgm:cxn modelId="{5B5D9ADE-0B1D-4EE2-B3BC-8BEE9CDD8921}" srcId="{39C2DF12-DACB-418D-9EA4-A2504B728FF3}" destId="{E859AA17-1DF2-4093-B339-C49DDE3BAAB7}" srcOrd="2" destOrd="0" parTransId="{95940397-FB42-41FC-BCC8-F776C234D7B9}" sibTransId="{423BB284-232E-4856-88AD-93B0BD6C3557}"/>
    <dgm:cxn modelId="{260299F3-7768-459C-9D9A-A0634F8263F8}" srcId="{39C2DF12-DACB-418D-9EA4-A2504B728FF3}" destId="{780336E4-BF83-47EA-B323-7E96E0B79E97}" srcOrd="1" destOrd="0" parTransId="{C3750E71-174E-440F-AB6B-CCE5B66B092B}" sibTransId="{B04DF35F-66BC-4D2B-B1D0-6F638A594B68}"/>
    <dgm:cxn modelId="{4B6EF6F9-AF4E-4023-9522-4C21B5CC1890}" type="presOf" srcId="{39C2DF12-DACB-418D-9EA4-A2504B728FF3}" destId="{E0771F24-8A87-4C40-8FA1-495D0D459155}" srcOrd="0" destOrd="0" presId="urn:microsoft.com/office/officeart/2005/8/layout/vList2"/>
    <dgm:cxn modelId="{F74F4690-D9E3-49A4-A0AD-49055AA90741}" type="presParOf" srcId="{BAA43644-C9AE-4757-B776-4014E67CF6C2}" destId="{76221E31-B1C2-4D91-AEBB-664B0BB49D85}" srcOrd="0" destOrd="0" presId="urn:microsoft.com/office/officeart/2005/8/layout/vList2"/>
    <dgm:cxn modelId="{11D9EB8F-D4F6-48BC-BFEE-B5CAB12C1D1A}" type="presParOf" srcId="{BAA43644-C9AE-4757-B776-4014E67CF6C2}" destId="{A42A8702-295C-4782-BCC7-B52F62BE1477}" srcOrd="1" destOrd="0" presId="urn:microsoft.com/office/officeart/2005/8/layout/vList2"/>
    <dgm:cxn modelId="{9F5D0DDC-5024-4507-BC45-F3CC68B8FF2F}" type="presParOf" srcId="{BAA43644-C9AE-4757-B776-4014E67CF6C2}" destId="{FA4FBF89-EB57-4473-B503-A548CF9ADC20}" srcOrd="2" destOrd="0" presId="urn:microsoft.com/office/officeart/2005/8/layout/vList2"/>
    <dgm:cxn modelId="{084E85E9-5F26-4F41-8727-802187C97E68}" type="presParOf" srcId="{BAA43644-C9AE-4757-B776-4014E67CF6C2}" destId="{AEDB7B16-A265-4730-B73B-87387FACAD20}" srcOrd="3" destOrd="0" presId="urn:microsoft.com/office/officeart/2005/8/layout/vList2"/>
    <dgm:cxn modelId="{99CC36CC-DA79-43A5-9252-EFC1759F04DA}" type="presParOf" srcId="{BAA43644-C9AE-4757-B776-4014E67CF6C2}" destId="{842CE652-5B4E-434B-9D53-46981E9630FD}" srcOrd="4" destOrd="0" presId="urn:microsoft.com/office/officeart/2005/8/layout/vList2"/>
    <dgm:cxn modelId="{89033A22-F8F9-460D-A1E4-192D620DD9A2}" type="presParOf" srcId="{BAA43644-C9AE-4757-B776-4014E67CF6C2}" destId="{8559059B-C37A-4A70-B3D7-070C6580B374}" srcOrd="5" destOrd="0" presId="urn:microsoft.com/office/officeart/2005/8/layout/vList2"/>
    <dgm:cxn modelId="{79635874-C627-4940-8AF8-0452D50124F8}" type="presParOf" srcId="{BAA43644-C9AE-4757-B776-4014E67CF6C2}" destId="{4BB34FD7-2DDC-4910-B9AE-0E6442785045}" srcOrd="6" destOrd="0" presId="urn:microsoft.com/office/officeart/2005/8/layout/vList2"/>
    <dgm:cxn modelId="{F8F72C13-5DAA-43CC-8592-5202844B913D}" type="presParOf" srcId="{BAA43644-C9AE-4757-B776-4014E67CF6C2}" destId="{A690C2FD-78A5-4F09-B17A-E3AF3DF824B4}" srcOrd="7" destOrd="0" presId="urn:microsoft.com/office/officeart/2005/8/layout/vList2"/>
    <dgm:cxn modelId="{02134EBA-29D2-4D9F-8D55-27BF0A512BAE}" type="presParOf" srcId="{BAA43644-C9AE-4757-B776-4014E67CF6C2}" destId="{E0771F24-8A87-4C40-8FA1-495D0D459155}" srcOrd="8" destOrd="0" presId="urn:microsoft.com/office/officeart/2005/8/layout/vList2"/>
    <dgm:cxn modelId="{F573AC43-5658-4450-A10F-9584533056ED}" type="presParOf" srcId="{BAA43644-C9AE-4757-B776-4014E67CF6C2}" destId="{EEFD1F8C-D4FE-4B92-955C-3FD334BF7BDA}"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4A6F88-D13F-48F3-8E92-C2B886D905E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5992592-28F1-4CC6-A224-2E92DF14F4BC}">
      <dgm:prSet custT="1"/>
      <dgm:spPr/>
      <dgm:t>
        <a:bodyPr/>
        <a:lstStyle/>
        <a:p>
          <a:r>
            <a:rPr lang="en-US" sz="2200" dirty="0"/>
            <a:t>“</a:t>
          </a:r>
          <a:r>
            <a:rPr lang="en-US" sz="2800" dirty="0"/>
            <a:t>Palliative care is the active, total care of patients with </a:t>
          </a:r>
          <a:r>
            <a:rPr lang="en-US" sz="2800" b="1" u="none" dirty="0"/>
            <a:t>progressive, far advanced disease </a:t>
          </a:r>
          <a:r>
            <a:rPr lang="en-US" sz="2800" u="none" dirty="0"/>
            <a:t>and </a:t>
          </a:r>
          <a:r>
            <a:rPr lang="en-US" sz="2800" b="1" u="none" dirty="0"/>
            <a:t>limited life expectancy</a:t>
          </a:r>
          <a:r>
            <a:rPr lang="en-US" sz="2800" b="1" u="sng" dirty="0"/>
            <a:t> </a:t>
          </a:r>
          <a:r>
            <a:rPr lang="en-US" sz="2800" dirty="0"/>
            <a:t>whose disease is </a:t>
          </a:r>
          <a:r>
            <a:rPr lang="en-US" sz="2800" b="1" u="sng" dirty="0"/>
            <a:t>not responsive to curative treatment</a:t>
          </a:r>
          <a:r>
            <a:rPr lang="en-US" sz="2800" b="1" dirty="0"/>
            <a:t> …..” </a:t>
          </a:r>
          <a:r>
            <a:rPr lang="en-US" sz="2200" dirty="0">
              <a:solidFill>
                <a:srgbClr val="00B0F0"/>
              </a:solidFill>
            </a:rPr>
            <a:t>(WHO 1990)</a:t>
          </a:r>
          <a:br>
            <a:rPr lang="en-US" sz="2200" dirty="0">
              <a:solidFill>
                <a:srgbClr val="00B0F0"/>
              </a:solidFill>
            </a:rPr>
          </a:br>
          <a:endParaRPr lang="en-US" sz="2200" dirty="0">
            <a:solidFill>
              <a:srgbClr val="00B0F0"/>
            </a:solidFill>
          </a:endParaRPr>
        </a:p>
      </dgm:t>
    </dgm:pt>
    <dgm:pt modelId="{DA0FC09A-3EA4-4E10-B29E-F4F262159ED3}" type="parTrans" cxnId="{F6E97D05-E0D4-48A8-889C-96D5219EA63D}">
      <dgm:prSet/>
      <dgm:spPr/>
      <dgm:t>
        <a:bodyPr/>
        <a:lstStyle/>
        <a:p>
          <a:endParaRPr lang="en-US"/>
        </a:p>
      </dgm:t>
    </dgm:pt>
    <dgm:pt modelId="{895878BC-F3E8-4694-BF3E-9ED22F509EC3}" type="sibTrans" cxnId="{F6E97D05-E0D4-48A8-889C-96D5219EA63D}">
      <dgm:prSet/>
      <dgm:spPr/>
      <dgm:t>
        <a:bodyPr/>
        <a:lstStyle/>
        <a:p>
          <a:endParaRPr lang="en-US"/>
        </a:p>
      </dgm:t>
    </dgm:pt>
    <dgm:pt modelId="{7643386C-15DF-4528-8FD0-C7098C3DDA8A}">
      <dgm:prSet custT="1"/>
      <dgm:spPr/>
      <dgm:t>
        <a:bodyPr/>
        <a:lstStyle/>
        <a:p>
          <a:r>
            <a:rPr lang="en-US" sz="2800" dirty="0"/>
            <a:t>Palliative care is an approach that improves the quality of life of patients and their families facing …..with </a:t>
          </a:r>
          <a:r>
            <a:rPr lang="en-US" sz="2800" b="1" u="sng" dirty="0"/>
            <a:t>life-threatening illness, </a:t>
          </a:r>
          <a:r>
            <a:rPr lang="en-US" sz="2800" dirty="0"/>
            <a:t>through the </a:t>
          </a:r>
          <a:r>
            <a:rPr lang="en-US" sz="2800" b="1" u="sng" dirty="0"/>
            <a:t>prevention  and relief of suffering </a:t>
          </a:r>
          <a:r>
            <a:rPr lang="en-US" sz="2800" dirty="0"/>
            <a:t>by means of </a:t>
          </a:r>
          <a:r>
            <a:rPr lang="en-US" sz="2800" b="1" u="sng" dirty="0"/>
            <a:t>early identification</a:t>
          </a:r>
          <a:r>
            <a:rPr lang="en-US" sz="2800" dirty="0"/>
            <a:t>……</a:t>
          </a:r>
          <a:r>
            <a:rPr lang="en-US" sz="2800" b="1" dirty="0"/>
            <a:t>“ </a:t>
          </a:r>
          <a:r>
            <a:rPr lang="en-US" sz="2200" dirty="0">
              <a:solidFill>
                <a:srgbClr val="00B0F0"/>
              </a:solidFill>
            </a:rPr>
            <a:t>(WHO 2002)</a:t>
          </a:r>
        </a:p>
      </dgm:t>
    </dgm:pt>
    <dgm:pt modelId="{734B2A12-BC9A-4027-87F8-0686B705D8CC}" type="parTrans" cxnId="{9EC95DDA-68A8-41D4-9BFC-B8A36940DDDD}">
      <dgm:prSet/>
      <dgm:spPr/>
      <dgm:t>
        <a:bodyPr/>
        <a:lstStyle/>
        <a:p>
          <a:endParaRPr lang="en-US"/>
        </a:p>
      </dgm:t>
    </dgm:pt>
    <dgm:pt modelId="{0098FF0A-0239-406B-ACE3-F1C40CA6BEA6}" type="sibTrans" cxnId="{9EC95DDA-68A8-41D4-9BFC-B8A36940DDDD}">
      <dgm:prSet/>
      <dgm:spPr/>
      <dgm:t>
        <a:bodyPr/>
        <a:lstStyle/>
        <a:p>
          <a:endParaRPr lang="en-US"/>
        </a:p>
      </dgm:t>
    </dgm:pt>
    <dgm:pt modelId="{B50D857B-9718-4827-9A65-F410800A89C1}">
      <dgm:prSet custT="1"/>
      <dgm:spPr/>
      <dgm:t>
        <a:bodyPr/>
        <a:lstStyle/>
        <a:p>
          <a:r>
            <a:rPr lang="en-US" sz="2800" dirty="0">
              <a:solidFill>
                <a:srgbClr val="00B0F0"/>
              </a:solidFill>
            </a:rPr>
            <a:t>Consensus-based Definition (2020) </a:t>
          </a:r>
        </a:p>
        <a:p>
          <a:r>
            <a:rPr lang="en-US" sz="2800" dirty="0"/>
            <a:t>Palliative care is the active holistic care of individuals across all ages with </a:t>
          </a:r>
          <a:r>
            <a:rPr lang="en-US" sz="2800" b="1" u="sng" dirty="0"/>
            <a:t>serious health-related suffering </a:t>
          </a:r>
          <a:r>
            <a:rPr lang="en-US" sz="2800" dirty="0"/>
            <a:t>due to </a:t>
          </a:r>
          <a:r>
            <a:rPr lang="en-US" sz="2800" u="none" dirty="0"/>
            <a:t>severe illness </a:t>
          </a:r>
          <a:r>
            <a:rPr lang="en-US" sz="2800" dirty="0"/>
            <a:t>and especially of those near the end of life…..</a:t>
          </a:r>
        </a:p>
      </dgm:t>
    </dgm:pt>
    <dgm:pt modelId="{AA0F4C0E-2B56-4D69-AFD8-37FBA8173C15}" type="parTrans" cxnId="{0B12186E-49BA-43DA-BDB5-97DC0C192DD7}">
      <dgm:prSet/>
      <dgm:spPr/>
      <dgm:t>
        <a:bodyPr/>
        <a:lstStyle/>
        <a:p>
          <a:endParaRPr lang="en-US"/>
        </a:p>
      </dgm:t>
    </dgm:pt>
    <dgm:pt modelId="{F6B51919-7367-41CA-814B-ED1C55B4C635}" type="sibTrans" cxnId="{0B12186E-49BA-43DA-BDB5-97DC0C192DD7}">
      <dgm:prSet/>
      <dgm:spPr/>
      <dgm:t>
        <a:bodyPr/>
        <a:lstStyle/>
        <a:p>
          <a:endParaRPr lang="en-US"/>
        </a:p>
      </dgm:t>
    </dgm:pt>
    <dgm:pt modelId="{F0C6F73A-A2F7-47F2-990F-B7A22A1FBA23}" type="pres">
      <dgm:prSet presAssocID="{3F4A6F88-D13F-48F3-8E92-C2B886D905E4}" presName="vert0" presStyleCnt="0">
        <dgm:presLayoutVars>
          <dgm:dir/>
          <dgm:animOne val="branch"/>
          <dgm:animLvl val="lvl"/>
        </dgm:presLayoutVars>
      </dgm:prSet>
      <dgm:spPr/>
    </dgm:pt>
    <dgm:pt modelId="{EF37CDAF-89C9-4674-A735-231B1B61D093}" type="pres">
      <dgm:prSet presAssocID="{55992592-28F1-4CC6-A224-2E92DF14F4BC}" presName="thickLine" presStyleLbl="alignNode1" presStyleIdx="0" presStyleCnt="3"/>
      <dgm:spPr/>
    </dgm:pt>
    <dgm:pt modelId="{D30DF5F1-D1DE-4AC7-BEE3-C3D0F33A70F4}" type="pres">
      <dgm:prSet presAssocID="{55992592-28F1-4CC6-A224-2E92DF14F4BC}" presName="horz1" presStyleCnt="0"/>
      <dgm:spPr/>
    </dgm:pt>
    <dgm:pt modelId="{4A38F7D2-F639-4FC2-AF95-1799874EDC62}" type="pres">
      <dgm:prSet presAssocID="{55992592-28F1-4CC6-A224-2E92DF14F4BC}" presName="tx1" presStyleLbl="revTx" presStyleIdx="0" presStyleCnt="3"/>
      <dgm:spPr/>
    </dgm:pt>
    <dgm:pt modelId="{AB297E29-67E3-4721-805E-CEAEBD9034B4}" type="pres">
      <dgm:prSet presAssocID="{55992592-28F1-4CC6-A224-2E92DF14F4BC}" presName="vert1" presStyleCnt="0"/>
      <dgm:spPr/>
    </dgm:pt>
    <dgm:pt modelId="{9E1106E6-65BC-4184-9E0C-12DFB345C526}" type="pres">
      <dgm:prSet presAssocID="{7643386C-15DF-4528-8FD0-C7098C3DDA8A}" presName="thickLine" presStyleLbl="alignNode1" presStyleIdx="1" presStyleCnt="3"/>
      <dgm:spPr/>
    </dgm:pt>
    <dgm:pt modelId="{BFFC8A0F-AF63-4695-908C-D1285691BC8F}" type="pres">
      <dgm:prSet presAssocID="{7643386C-15DF-4528-8FD0-C7098C3DDA8A}" presName="horz1" presStyleCnt="0"/>
      <dgm:spPr/>
    </dgm:pt>
    <dgm:pt modelId="{2A31A1F6-DB30-44EC-B42A-D3A527AC4CF0}" type="pres">
      <dgm:prSet presAssocID="{7643386C-15DF-4528-8FD0-C7098C3DDA8A}" presName="tx1" presStyleLbl="revTx" presStyleIdx="1" presStyleCnt="3"/>
      <dgm:spPr/>
    </dgm:pt>
    <dgm:pt modelId="{5D5F4729-40A9-49E7-93DC-FC5A0602B916}" type="pres">
      <dgm:prSet presAssocID="{7643386C-15DF-4528-8FD0-C7098C3DDA8A}" presName="vert1" presStyleCnt="0"/>
      <dgm:spPr/>
    </dgm:pt>
    <dgm:pt modelId="{8BD4750B-CA92-41BA-9D3D-337CA9430967}" type="pres">
      <dgm:prSet presAssocID="{B50D857B-9718-4827-9A65-F410800A89C1}" presName="thickLine" presStyleLbl="alignNode1" presStyleIdx="2" presStyleCnt="3"/>
      <dgm:spPr/>
    </dgm:pt>
    <dgm:pt modelId="{D93174F2-DB6E-4960-A085-D7228A97D518}" type="pres">
      <dgm:prSet presAssocID="{B50D857B-9718-4827-9A65-F410800A89C1}" presName="horz1" presStyleCnt="0"/>
      <dgm:spPr/>
    </dgm:pt>
    <dgm:pt modelId="{EED6C7C5-770D-459B-BC99-C7A0FB032A5F}" type="pres">
      <dgm:prSet presAssocID="{B50D857B-9718-4827-9A65-F410800A89C1}" presName="tx1" presStyleLbl="revTx" presStyleIdx="2" presStyleCnt="3"/>
      <dgm:spPr/>
    </dgm:pt>
    <dgm:pt modelId="{8695C273-668D-469F-9A8A-E74067E1B93E}" type="pres">
      <dgm:prSet presAssocID="{B50D857B-9718-4827-9A65-F410800A89C1}" presName="vert1" presStyleCnt="0"/>
      <dgm:spPr/>
    </dgm:pt>
  </dgm:ptLst>
  <dgm:cxnLst>
    <dgm:cxn modelId="{F6E97D05-E0D4-48A8-889C-96D5219EA63D}" srcId="{3F4A6F88-D13F-48F3-8E92-C2B886D905E4}" destId="{55992592-28F1-4CC6-A224-2E92DF14F4BC}" srcOrd="0" destOrd="0" parTransId="{DA0FC09A-3EA4-4E10-B29E-F4F262159ED3}" sibTransId="{895878BC-F3E8-4694-BF3E-9ED22F509EC3}"/>
    <dgm:cxn modelId="{E789A33F-A2D4-49D4-B5D8-B8BEA789982B}" type="presOf" srcId="{7643386C-15DF-4528-8FD0-C7098C3DDA8A}" destId="{2A31A1F6-DB30-44EC-B42A-D3A527AC4CF0}" srcOrd="0" destOrd="0" presId="urn:microsoft.com/office/officeart/2008/layout/LinedList"/>
    <dgm:cxn modelId="{0B12186E-49BA-43DA-BDB5-97DC0C192DD7}" srcId="{3F4A6F88-D13F-48F3-8E92-C2B886D905E4}" destId="{B50D857B-9718-4827-9A65-F410800A89C1}" srcOrd="2" destOrd="0" parTransId="{AA0F4C0E-2B56-4D69-AFD8-37FBA8173C15}" sibTransId="{F6B51919-7367-41CA-814B-ED1C55B4C635}"/>
    <dgm:cxn modelId="{EB0A4288-138D-46C1-B4A0-4CB8DB1DB185}" type="presOf" srcId="{B50D857B-9718-4827-9A65-F410800A89C1}" destId="{EED6C7C5-770D-459B-BC99-C7A0FB032A5F}" srcOrd="0" destOrd="0" presId="urn:microsoft.com/office/officeart/2008/layout/LinedList"/>
    <dgm:cxn modelId="{9EC95DDA-68A8-41D4-9BFC-B8A36940DDDD}" srcId="{3F4A6F88-D13F-48F3-8E92-C2B886D905E4}" destId="{7643386C-15DF-4528-8FD0-C7098C3DDA8A}" srcOrd="1" destOrd="0" parTransId="{734B2A12-BC9A-4027-87F8-0686B705D8CC}" sibTransId="{0098FF0A-0239-406B-ACE3-F1C40CA6BEA6}"/>
    <dgm:cxn modelId="{B022D6E3-0B2C-486E-AEA5-41A0863FA41C}" type="presOf" srcId="{55992592-28F1-4CC6-A224-2E92DF14F4BC}" destId="{4A38F7D2-F639-4FC2-AF95-1799874EDC62}" srcOrd="0" destOrd="0" presId="urn:microsoft.com/office/officeart/2008/layout/LinedList"/>
    <dgm:cxn modelId="{8CC80BE4-D97E-438A-A10E-3B1F2C31A374}" type="presOf" srcId="{3F4A6F88-D13F-48F3-8E92-C2B886D905E4}" destId="{F0C6F73A-A2F7-47F2-990F-B7A22A1FBA23}" srcOrd="0" destOrd="0" presId="urn:microsoft.com/office/officeart/2008/layout/LinedList"/>
    <dgm:cxn modelId="{6B994856-8D40-4E1F-AE16-6A407B02543C}" type="presParOf" srcId="{F0C6F73A-A2F7-47F2-990F-B7A22A1FBA23}" destId="{EF37CDAF-89C9-4674-A735-231B1B61D093}" srcOrd="0" destOrd="0" presId="urn:microsoft.com/office/officeart/2008/layout/LinedList"/>
    <dgm:cxn modelId="{39695F85-B6AC-4F7A-85EF-6A14604D3AC4}" type="presParOf" srcId="{F0C6F73A-A2F7-47F2-990F-B7A22A1FBA23}" destId="{D30DF5F1-D1DE-4AC7-BEE3-C3D0F33A70F4}" srcOrd="1" destOrd="0" presId="urn:microsoft.com/office/officeart/2008/layout/LinedList"/>
    <dgm:cxn modelId="{5579167C-B049-4CE9-ABC7-B1D788BA800B}" type="presParOf" srcId="{D30DF5F1-D1DE-4AC7-BEE3-C3D0F33A70F4}" destId="{4A38F7D2-F639-4FC2-AF95-1799874EDC62}" srcOrd="0" destOrd="0" presId="urn:microsoft.com/office/officeart/2008/layout/LinedList"/>
    <dgm:cxn modelId="{F39D3B77-8D3A-405C-9CEB-BFD7D861B420}" type="presParOf" srcId="{D30DF5F1-D1DE-4AC7-BEE3-C3D0F33A70F4}" destId="{AB297E29-67E3-4721-805E-CEAEBD9034B4}" srcOrd="1" destOrd="0" presId="urn:microsoft.com/office/officeart/2008/layout/LinedList"/>
    <dgm:cxn modelId="{795CB2AA-8877-41DB-BE9F-030C68AB4AA6}" type="presParOf" srcId="{F0C6F73A-A2F7-47F2-990F-B7A22A1FBA23}" destId="{9E1106E6-65BC-4184-9E0C-12DFB345C526}" srcOrd="2" destOrd="0" presId="urn:microsoft.com/office/officeart/2008/layout/LinedList"/>
    <dgm:cxn modelId="{B8B5F7A1-C133-4DC4-938A-F2E538C83E9F}" type="presParOf" srcId="{F0C6F73A-A2F7-47F2-990F-B7A22A1FBA23}" destId="{BFFC8A0F-AF63-4695-908C-D1285691BC8F}" srcOrd="3" destOrd="0" presId="urn:microsoft.com/office/officeart/2008/layout/LinedList"/>
    <dgm:cxn modelId="{4B066084-3E6E-4B79-8687-6DC09AEB75B8}" type="presParOf" srcId="{BFFC8A0F-AF63-4695-908C-D1285691BC8F}" destId="{2A31A1F6-DB30-44EC-B42A-D3A527AC4CF0}" srcOrd="0" destOrd="0" presId="urn:microsoft.com/office/officeart/2008/layout/LinedList"/>
    <dgm:cxn modelId="{DE748FE6-8485-4376-98D8-3DDEE6B05D26}" type="presParOf" srcId="{BFFC8A0F-AF63-4695-908C-D1285691BC8F}" destId="{5D5F4729-40A9-49E7-93DC-FC5A0602B916}" srcOrd="1" destOrd="0" presId="urn:microsoft.com/office/officeart/2008/layout/LinedList"/>
    <dgm:cxn modelId="{AA9CC249-B74D-4191-96F8-35EA2F5C62FD}" type="presParOf" srcId="{F0C6F73A-A2F7-47F2-990F-B7A22A1FBA23}" destId="{8BD4750B-CA92-41BA-9D3D-337CA9430967}" srcOrd="4" destOrd="0" presId="urn:microsoft.com/office/officeart/2008/layout/LinedList"/>
    <dgm:cxn modelId="{748E4A42-3919-47AA-85C7-F5FBDCDB6C65}" type="presParOf" srcId="{F0C6F73A-A2F7-47F2-990F-B7A22A1FBA23}" destId="{D93174F2-DB6E-4960-A085-D7228A97D518}" srcOrd="5" destOrd="0" presId="urn:microsoft.com/office/officeart/2008/layout/LinedList"/>
    <dgm:cxn modelId="{0E43E8CF-6574-45DA-A817-BEBB84BE4011}" type="presParOf" srcId="{D93174F2-DB6E-4960-A085-D7228A97D518}" destId="{EED6C7C5-770D-459B-BC99-C7A0FB032A5F}" srcOrd="0" destOrd="0" presId="urn:microsoft.com/office/officeart/2008/layout/LinedList"/>
    <dgm:cxn modelId="{E4A130D5-F6B5-4354-A0AB-B62AA9D8FD11}" type="presParOf" srcId="{D93174F2-DB6E-4960-A085-D7228A97D518}" destId="{8695C273-668D-469F-9A8A-E74067E1B9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9D148C-13EB-4617-897C-9BC8377FB8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D5287B-67CC-4C27-B619-7CB27307E9EE}">
      <dgm:prSet/>
      <dgm:spPr/>
      <dgm:t>
        <a:bodyPr/>
        <a:lstStyle/>
        <a:p>
          <a:r>
            <a:rPr lang="en-GB" dirty="0"/>
            <a:t>Changing population demographics </a:t>
          </a:r>
          <a:endParaRPr lang="en-US" dirty="0"/>
        </a:p>
      </dgm:t>
    </dgm:pt>
    <dgm:pt modelId="{616D7645-ED14-4371-8336-F6092C055788}" type="parTrans" cxnId="{8EA71E08-8976-4085-B27B-695CF49312B4}">
      <dgm:prSet/>
      <dgm:spPr/>
      <dgm:t>
        <a:bodyPr/>
        <a:lstStyle/>
        <a:p>
          <a:endParaRPr lang="en-US"/>
        </a:p>
      </dgm:t>
    </dgm:pt>
    <dgm:pt modelId="{F71113BE-72F1-440A-9D24-7C7C9A95C9C7}" type="sibTrans" cxnId="{8EA71E08-8976-4085-B27B-695CF49312B4}">
      <dgm:prSet/>
      <dgm:spPr/>
      <dgm:t>
        <a:bodyPr/>
        <a:lstStyle/>
        <a:p>
          <a:endParaRPr lang="en-US"/>
        </a:p>
      </dgm:t>
    </dgm:pt>
    <dgm:pt modelId="{DB4FB2EC-7668-4502-B181-9866BF5B4DEB}">
      <dgm:prSet/>
      <dgm:spPr/>
      <dgm:t>
        <a:bodyPr/>
        <a:lstStyle/>
        <a:p>
          <a:r>
            <a:rPr lang="en-GB"/>
            <a:t>Changing disease epidemiology </a:t>
          </a:r>
          <a:endParaRPr lang="en-US"/>
        </a:p>
      </dgm:t>
    </dgm:pt>
    <dgm:pt modelId="{0F908931-A95B-4724-A5A8-F306B694E685}" type="parTrans" cxnId="{58D326A6-611F-4156-87B3-B8E6FF388254}">
      <dgm:prSet/>
      <dgm:spPr/>
      <dgm:t>
        <a:bodyPr/>
        <a:lstStyle/>
        <a:p>
          <a:endParaRPr lang="en-US"/>
        </a:p>
      </dgm:t>
    </dgm:pt>
    <dgm:pt modelId="{DDFB3714-A133-4130-8395-C5FC06399D37}" type="sibTrans" cxnId="{58D326A6-611F-4156-87B3-B8E6FF388254}">
      <dgm:prSet/>
      <dgm:spPr/>
      <dgm:t>
        <a:bodyPr/>
        <a:lstStyle/>
        <a:p>
          <a:endParaRPr lang="en-US"/>
        </a:p>
      </dgm:t>
    </dgm:pt>
    <dgm:pt modelId="{90BD448E-4BC8-4385-9850-A44DE12C9DA5}">
      <dgm:prSet/>
      <dgm:spPr/>
      <dgm:t>
        <a:bodyPr/>
        <a:lstStyle/>
        <a:p>
          <a:r>
            <a:rPr lang="en-GB" dirty="0"/>
            <a:t>More deaths from chronic non-communicable diseases</a:t>
          </a:r>
          <a:endParaRPr lang="en-US" dirty="0"/>
        </a:p>
      </dgm:t>
    </dgm:pt>
    <dgm:pt modelId="{31DED75D-8333-44A4-B81E-6A2A4D3CD6CE}" type="parTrans" cxnId="{214646D1-E8FA-4CDC-9CAB-2B47BC997248}">
      <dgm:prSet/>
      <dgm:spPr/>
      <dgm:t>
        <a:bodyPr/>
        <a:lstStyle/>
        <a:p>
          <a:endParaRPr lang="en-US"/>
        </a:p>
      </dgm:t>
    </dgm:pt>
    <dgm:pt modelId="{01BDDC16-38EF-45FD-A1C5-C23EF5A989E5}" type="sibTrans" cxnId="{214646D1-E8FA-4CDC-9CAB-2B47BC997248}">
      <dgm:prSet/>
      <dgm:spPr/>
      <dgm:t>
        <a:bodyPr/>
        <a:lstStyle/>
        <a:p>
          <a:endParaRPr lang="en-US"/>
        </a:p>
      </dgm:t>
    </dgm:pt>
    <dgm:pt modelId="{9F51934E-A51E-4303-AFB1-7D28EE57BB50}">
      <dgm:prSet/>
      <dgm:spPr/>
      <dgm:t>
        <a:bodyPr/>
        <a:lstStyle/>
        <a:p>
          <a:r>
            <a:rPr lang="en-GB" dirty="0"/>
            <a:t>UHC is not possible without a universal approach to palliative care through primary care teams</a:t>
          </a:r>
          <a:endParaRPr lang="en-US" dirty="0"/>
        </a:p>
      </dgm:t>
    </dgm:pt>
    <dgm:pt modelId="{466DB9F7-B1B7-481C-99C8-C87D9A273180}" type="parTrans" cxnId="{D0199D45-9DB5-4EEE-A289-AC0DA3E7063C}">
      <dgm:prSet/>
      <dgm:spPr/>
      <dgm:t>
        <a:bodyPr/>
        <a:lstStyle/>
        <a:p>
          <a:endParaRPr lang="en-US"/>
        </a:p>
      </dgm:t>
    </dgm:pt>
    <dgm:pt modelId="{F91F6052-7EB1-4DD4-BF31-34B14565B669}" type="sibTrans" cxnId="{D0199D45-9DB5-4EEE-A289-AC0DA3E7063C}">
      <dgm:prSet/>
      <dgm:spPr/>
      <dgm:t>
        <a:bodyPr/>
        <a:lstStyle/>
        <a:p>
          <a:endParaRPr lang="en-US"/>
        </a:p>
      </dgm:t>
    </dgm:pt>
    <dgm:pt modelId="{9C6733FB-8614-4E92-9734-BA7FDB678836}">
      <dgm:prSet/>
      <dgm:spPr/>
      <dgm:t>
        <a:bodyPr/>
        <a:lstStyle/>
        <a:p>
          <a:r>
            <a:rPr lang="en-US" b="1" dirty="0"/>
            <a:t>Need to e</a:t>
          </a:r>
          <a:r>
            <a:rPr lang="en-GB" b="1" dirty="0" err="1"/>
            <a:t>mpower</a:t>
          </a:r>
          <a:r>
            <a:rPr lang="en-GB" dirty="0"/>
            <a:t> health care teams </a:t>
          </a:r>
          <a:endParaRPr lang="en-US" dirty="0"/>
        </a:p>
      </dgm:t>
    </dgm:pt>
    <dgm:pt modelId="{89720A0B-24B7-451B-99D4-9EFEF0BFD79D}" type="parTrans" cxnId="{8CFE5D8F-B091-4605-88D2-ACDE18DC628C}">
      <dgm:prSet/>
      <dgm:spPr/>
      <dgm:t>
        <a:bodyPr/>
        <a:lstStyle/>
        <a:p>
          <a:endParaRPr lang="en-US"/>
        </a:p>
      </dgm:t>
    </dgm:pt>
    <dgm:pt modelId="{3CD4B409-E408-45E1-8284-3313ECDC6250}" type="sibTrans" cxnId="{8CFE5D8F-B091-4605-88D2-ACDE18DC628C}">
      <dgm:prSet/>
      <dgm:spPr/>
      <dgm:t>
        <a:bodyPr/>
        <a:lstStyle/>
        <a:p>
          <a:endParaRPr lang="en-US"/>
        </a:p>
      </dgm:t>
    </dgm:pt>
    <dgm:pt modelId="{6158EB63-8A67-480A-9952-9CCE0201280C}" type="pres">
      <dgm:prSet presAssocID="{4C9D148C-13EB-4617-897C-9BC8377FB8CE}" presName="linear" presStyleCnt="0">
        <dgm:presLayoutVars>
          <dgm:animLvl val="lvl"/>
          <dgm:resizeHandles val="exact"/>
        </dgm:presLayoutVars>
      </dgm:prSet>
      <dgm:spPr/>
    </dgm:pt>
    <dgm:pt modelId="{9145B766-9F7D-40E9-9C5C-C54CA37B9547}" type="pres">
      <dgm:prSet presAssocID="{96D5287B-67CC-4C27-B619-7CB27307E9EE}" presName="parentText" presStyleLbl="node1" presStyleIdx="0" presStyleCnt="2">
        <dgm:presLayoutVars>
          <dgm:chMax val="0"/>
          <dgm:bulletEnabled val="1"/>
        </dgm:presLayoutVars>
      </dgm:prSet>
      <dgm:spPr/>
    </dgm:pt>
    <dgm:pt modelId="{F648984F-D735-47B0-8529-EA0923652EA8}" type="pres">
      <dgm:prSet presAssocID="{F71113BE-72F1-440A-9D24-7C7C9A95C9C7}" presName="spacer" presStyleCnt="0"/>
      <dgm:spPr/>
    </dgm:pt>
    <dgm:pt modelId="{FBF12C5B-5FCD-4A23-921F-792E413EC195}" type="pres">
      <dgm:prSet presAssocID="{DB4FB2EC-7668-4502-B181-9866BF5B4DEB}" presName="parentText" presStyleLbl="node1" presStyleIdx="1" presStyleCnt="2">
        <dgm:presLayoutVars>
          <dgm:chMax val="0"/>
          <dgm:bulletEnabled val="1"/>
        </dgm:presLayoutVars>
      </dgm:prSet>
      <dgm:spPr/>
    </dgm:pt>
    <dgm:pt modelId="{55241208-7C1B-4F1D-A9ED-EDA2BBA42C0F}" type="pres">
      <dgm:prSet presAssocID="{DB4FB2EC-7668-4502-B181-9866BF5B4DEB}" presName="childText" presStyleLbl="revTx" presStyleIdx="0" presStyleCnt="1">
        <dgm:presLayoutVars>
          <dgm:bulletEnabled val="1"/>
        </dgm:presLayoutVars>
      </dgm:prSet>
      <dgm:spPr/>
    </dgm:pt>
  </dgm:ptLst>
  <dgm:cxnLst>
    <dgm:cxn modelId="{8EA71E08-8976-4085-B27B-695CF49312B4}" srcId="{4C9D148C-13EB-4617-897C-9BC8377FB8CE}" destId="{96D5287B-67CC-4C27-B619-7CB27307E9EE}" srcOrd="0" destOrd="0" parTransId="{616D7645-ED14-4371-8336-F6092C055788}" sibTransId="{F71113BE-72F1-440A-9D24-7C7C9A95C9C7}"/>
    <dgm:cxn modelId="{0DB51929-4172-4B33-B180-88C0607CA693}" type="presOf" srcId="{90BD448E-4BC8-4385-9850-A44DE12C9DA5}" destId="{55241208-7C1B-4F1D-A9ED-EDA2BBA42C0F}" srcOrd="0" destOrd="0" presId="urn:microsoft.com/office/officeart/2005/8/layout/vList2"/>
    <dgm:cxn modelId="{D0199D45-9DB5-4EEE-A289-AC0DA3E7063C}" srcId="{DB4FB2EC-7668-4502-B181-9866BF5B4DEB}" destId="{9F51934E-A51E-4303-AFB1-7D28EE57BB50}" srcOrd="1" destOrd="0" parTransId="{466DB9F7-B1B7-481C-99C8-C87D9A273180}" sibTransId="{F91F6052-7EB1-4DD4-BF31-34B14565B669}"/>
    <dgm:cxn modelId="{D691726A-5B5D-4492-8B83-896CCE3BBB20}" type="presOf" srcId="{9C6733FB-8614-4E92-9734-BA7FDB678836}" destId="{55241208-7C1B-4F1D-A9ED-EDA2BBA42C0F}" srcOrd="0" destOrd="2" presId="urn:microsoft.com/office/officeart/2005/8/layout/vList2"/>
    <dgm:cxn modelId="{8CFE5D8F-B091-4605-88D2-ACDE18DC628C}" srcId="{DB4FB2EC-7668-4502-B181-9866BF5B4DEB}" destId="{9C6733FB-8614-4E92-9734-BA7FDB678836}" srcOrd="2" destOrd="0" parTransId="{89720A0B-24B7-451B-99D4-9EFEF0BFD79D}" sibTransId="{3CD4B409-E408-45E1-8284-3313ECDC6250}"/>
    <dgm:cxn modelId="{2A73E795-08A7-42A0-943A-AC4013882393}" type="presOf" srcId="{4C9D148C-13EB-4617-897C-9BC8377FB8CE}" destId="{6158EB63-8A67-480A-9952-9CCE0201280C}" srcOrd="0" destOrd="0" presId="urn:microsoft.com/office/officeart/2005/8/layout/vList2"/>
    <dgm:cxn modelId="{58D326A6-611F-4156-87B3-B8E6FF388254}" srcId="{4C9D148C-13EB-4617-897C-9BC8377FB8CE}" destId="{DB4FB2EC-7668-4502-B181-9866BF5B4DEB}" srcOrd="1" destOrd="0" parTransId="{0F908931-A95B-4724-A5A8-F306B694E685}" sibTransId="{DDFB3714-A133-4130-8395-C5FC06399D37}"/>
    <dgm:cxn modelId="{89134CAB-1EBB-44A2-8915-7C0916568EB3}" type="presOf" srcId="{96D5287B-67CC-4C27-B619-7CB27307E9EE}" destId="{9145B766-9F7D-40E9-9C5C-C54CA37B9547}" srcOrd="0" destOrd="0" presId="urn:microsoft.com/office/officeart/2005/8/layout/vList2"/>
    <dgm:cxn modelId="{4FDE89B5-ABF5-4952-8EA5-E56FA32F49DD}" type="presOf" srcId="{9F51934E-A51E-4303-AFB1-7D28EE57BB50}" destId="{55241208-7C1B-4F1D-A9ED-EDA2BBA42C0F}" srcOrd="0" destOrd="1" presId="urn:microsoft.com/office/officeart/2005/8/layout/vList2"/>
    <dgm:cxn modelId="{6B6EF9C5-0291-4226-8C3B-D85F89760D0C}" type="presOf" srcId="{DB4FB2EC-7668-4502-B181-9866BF5B4DEB}" destId="{FBF12C5B-5FCD-4A23-921F-792E413EC195}" srcOrd="0" destOrd="0" presId="urn:microsoft.com/office/officeart/2005/8/layout/vList2"/>
    <dgm:cxn modelId="{214646D1-E8FA-4CDC-9CAB-2B47BC997248}" srcId="{DB4FB2EC-7668-4502-B181-9866BF5B4DEB}" destId="{90BD448E-4BC8-4385-9850-A44DE12C9DA5}" srcOrd="0" destOrd="0" parTransId="{31DED75D-8333-44A4-B81E-6A2A4D3CD6CE}" sibTransId="{01BDDC16-38EF-45FD-A1C5-C23EF5A989E5}"/>
    <dgm:cxn modelId="{F601CC0A-560D-4C5B-B9DF-1D73AD645FE3}" type="presParOf" srcId="{6158EB63-8A67-480A-9952-9CCE0201280C}" destId="{9145B766-9F7D-40E9-9C5C-C54CA37B9547}" srcOrd="0" destOrd="0" presId="urn:microsoft.com/office/officeart/2005/8/layout/vList2"/>
    <dgm:cxn modelId="{48CAAB85-FD4D-4C50-BC77-1A9DF3FB8E39}" type="presParOf" srcId="{6158EB63-8A67-480A-9952-9CCE0201280C}" destId="{F648984F-D735-47B0-8529-EA0923652EA8}" srcOrd="1" destOrd="0" presId="urn:microsoft.com/office/officeart/2005/8/layout/vList2"/>
    <dgm:cxn modelId="{3E8CD316-68A2-4868-920D-67FFC39FB8C6}" type="presParOf" srcId="{6158EB63-8A67-480A-9952-9CCE0201280C}" destId="{FBF12C5B-5FCD-4A23-921F-792E413EC195}" srcOrd="2" destOrd="0" presId="urn:microsoft.com/office/officeart/2005/8/layout/vList2"/>
    <dgm:cxn modelId="{39354DC7-2C04-4D63-AEF4-F2F9CBF4DC53}" type="presParOf" srcId="{6158EB63-8A67-480A-9952-9CCE0201280C}" destId="{55241208-7C1B-4F1D-A9ED-EDA2BBA42C0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D636A-5D32-40CD-84DB-1E94376388A6}"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3355C94A-17D6-4193-9E84-766C71C84D7F}">
      <dgm:prSet/>
      <dgm:spPr/>
      <dgm:t>
        <a:bodyPr/>
        <a:lstStyle/>
        <a:p>
          <a:r>
            <a:rPr lang="en-IN" dirty="0"/>
            <a:t>Palliative care is NOT end-of-life care</a:t>
          </a:r>
          <a:endParaRPr lang="en-US" dirty="0"/>
        </a:p>
      </dgm:t>
    </dgm:pt>
    <dgm:pt modelId="{7CCF184C-2DE3-49DA-BFFB-FF33D7A16FC6}" type="parTrans" cxnId="{F9D71A3D-9FAA-4E70-83FB-44A1D4DA87F3}">
      <dgm:prSet/>
      <dgm:spPr/>
      <dgm:t>
        <a:bodyPr/>
        <a:lstStyle/>
        <a:p>
          <a:endParaRPr lang="en-US"/>
        </a:p>
      </dgm:t>
    </dgm:pt>
    <dgm:pt modelId="{D0134A86-DFF2-4AE1-A6AE-CA37A9367AB5}" type="sibTrans" cxnId="{F9D71A3D-9FAA-4E70-83FB-44A1D4DA87F3}">
      <dgm:prSet/>
      <dgm:spPr/>
      <dgm:t>
        <a:bodyPr/>
        <a:lstStyle/>
        <a:p>
          <a:endParaRPr lang="en-US"/>
        </a:p>
      </dgm:t>
    </dgm:pt>
    <dgm:pt modelId="{603BA79E-9A44-456A-A946-E6A0FA102F37}">
      <dgm:prSet/>
      <dgm:spPr/>
      <dgm:t>
        <a:bodyPr/>
        <a:lstStyle/>
        <a:p>
          <a:r>
            <a:rPr lang="en-IN" dirty="0"/>
            <a:t>Early integration of palliative care improves patient and health care outcomes</a:t>
          </a:r>
          <a:endParaRPr lang="en-US" dirty="0"/>
        </a:p>
      </dgm:t>
    </dgm:pt>
    <dgm:pt modelId="{7C7D1AFD-9625-4C86-B007-2670E24995A4}" type="parTrans" cxnId="{43D5BE2D-BF42-4162-96B5-ADB09949738C}">
      <dgm:prSet/>
      <dgm:spPr/>
      <dgm:t>
        <a:bodyPr/>
        <a:lstStyle/>
        <a:p>
          <a:endParaRPr lang="en-US"/>
        </a:p>
      </dgm:t>
    </dgm:pt>
    <dgm:pt modelId="{D1305D08-D504-43EB-BD0B-02477BCDA657}" type="sibTrans" cxnId="{43D5BE2D-BF42-4162-96B5-ADB09949738C}">
      <dgm:prSet/>
      <dgm:spPr/>
      <dgm:t>
        <a:bodyPr/>
        <a:lstStyle/>
        <a:p>
          <a:endParaRPr lang="en-US"/>
        </a:p>
      </dgm:t>
    </dgm:pt>
    <dgm:pt modelId="{59E03E62-A0E8-4B43-B086-A2E35C0DB883}">
      <dgm:prSet/>
      <dgm:spPr/>
      <dgm:t>
        <a:bodyPr/>
        <a:lstStyle/>
        <a:p>
          <a:r>
            <a:rPr lang="en-IN" dirty="0"/>
            <a:t>Identify early, assess and support needs in all four dimensions</a:t>
          </a:r>
          <a:endParaRPr lang="en-US" dirty="0"/>
        </a:p>
      </dgm:t>
    </dgm:pt>
    <dgm:pt modelId="{6C037E41-5B23-4F8E-A5B2-D70AEC2BCCB3}" type="parTrans" cxnId="{246C3846-9D1A-4BD3-8BF7-604255E608D5}">
      <dgm:prSet/>
      <dgm:spPr/>
      <dgm:t>
        <a:bodyPr/>
        <a:lstStyle/>
        <a:p>
          <a:endParaRPr lang="en-US"/>
        </a:p>
      </dgm:t>
    </dgm:pt>
    <dgm:pt modelId="{C343DEF9-9903-4B3F-BE27-EC39168C259F}" type="sibTrans" cxnId="{246C3846-9D1A-4BD3-8BF7-604255E608D5}">
      <dgm:prSet/>
      <dgm:spPr/>
      <dgm:t>
        <a:bodyPr/>
        <a:lstStyle/>
        <a:p>
          <a:endParaRPr lang="en-US"/>
        </a:p>
      </dgm:t>
    </dgm:pt>
    <dgm:pt modelId="{CDFE44AA-5EF6-46FA-83B9-1690A74B7ED8}">
      <dgm:prSet/>
      <dgm:spPr/>
      <dgm:t>
        <a:bodyPr/>
        <a:lstStyle/>
        <a:p>
          <a:r>
            <a:rPr lang="en-IN" dirty="0"/>
            <a:t>Consider targeted model / need based palliative care integration</a:t>
          </a:r>
          <a:endParaRPr lang="en-US" dirty="0"/>
        </a:p>
      </dgm:t>
    </dgm:pt>
    <dgm:pt modelId="{9F110A61-9856-48E7-8E77-3F9D1792444A}" type="parTrans" cxnId="{7ECADE3C-608C-4F85-AFBE-64B4DE8C622F}">
      <dgm:prSet/>
      <dgm:spPr/>
      <dgm:t>
        <a:bodyPr/>
        <a:lstStyle/>
        <a:p>
          <a:endParaRPr lang="en-US"/>
        </a:p>
      </dgm:t>
    </dgm:pt>
    <dgm:pt modelId="{D182F0F2-C1CA-4040-B85F-A7DB2968BFB1}" type="sibTrans" cxnId="{7ECADE3C-608C-4F85-AFBE-64B4DE8C622F}">
      <dgm:prSet/>
      <dgm:spPr/>
      <dgm:t>
        <a:bodyPr/>
        <a:lstStyle/>
        <a:p>
          <a:endParaRPr lang="en-US"/>
        </a:p>
      </dgm:t>
    </dgm:pt>
    <dgm:pt modelId="{C3D395B4-8AE5-4195-87CF-9817CEC3FCE1}">
      <dgm:prSet/>
      <dgm:spPr/>
      <dgm:t>
        <a:bodyPr/>
        <a:lstStyle/>
        <a:p>
          <a:r>
            <a:rPr lang="en-US" dirty="0"/>
            <a:t>Ongoing training and education in palliative care</a:t>
          </a:r>
        </a:p>
      </dgm:t>
    </dgm:pt>
    <dgm:pt modelId="{3C5AC85A-1BFC-4751-B842-D8EB46AB56BB}" type="parTrans" cxnId="{69841AE9-A85A-47C0-B2A6-BD8F92B62D2C}">
      <dgm:prSet/>
      <dgm:spPr/>
      <dgm:t>
        <a:bodyPr/>
        <a:lstStyle/>
        <a:p>
          <a:endParaRPr lang="en-US"/>
        </a:p>
      </dgm:t>
    </dgm:pt>
    <dgm:pt modelId="{C7851AC0-7B52-4CA6-A309-B13E6D5AA80D}" type="sibTrans" cxnId="{69841AE9-A85A-47C0-B2A6-BD8F92B62D2C}">
      <dgm:prSet/>
      <dgm:spPr/>
      <dgm:t>
        <a:bodyPr/>
        <a:lstStyle/>
        <a:p>
          <a:endParaRPr lang="en-US"/>
        </a:p>
      </dgm:t>
    </dgm:pt>
    <dgm:pt modelId="{09CF0331-D4A1-403E-94AB-13062F38DEE8}" type="pres">
      <dgm:prSet presAssocID="{3C3D636A-5D32-40CD-84DB-1E94376388A6}" presName="vert0" presStyleCnt="0">
        <dgm:presLayoutVars>
          <dgm:dir/>
          <dgm:animOne val="branch"/>
          <dgm:animLvl val="lvl"/>
        </dgm:presLayoutVars>
      </dgm:prSet>
      <dgm:spPr/>
    </dgm:pt>
    <dgm:pt modelId="{EEAFFCA6-F568-4C3D-8D2B-330CD46C028C}" type="pres">
      <dgm:prSet presAssocID="{3355C94A-17D6-4193-9E84-766C71C84D7F}" presName="thickLine" presStyleLbl="alignNode1" presStyleIdx="0" presStyleCnt="5"/>
      <dgm:spPr/>
    </dgm:pt>
    <dgm:pt modelId="{F64EE135-4976-4DC1-94E6-986F059FC9F3}" type="pres">
      <dgm:prSet presAssocID="{3355C94A-17D6-4193-9E84-766C71C84D7F}" presName="horz1" presStyleCnt="0"/>
      <dgm:spPr/>
    </dgm:pt>
    <dgm:pt modelId="{8DF15EEF-E212-451D-8303-AAA761E4F7D7}" type="pres">
      <dgm:prSet presAssocID="{3355C94A-17D6-4193-9E84-766C71C84D7F}" presName="tx1" presStyleLbl="revTx" presStyleIdx="0" presStyleCnt="5"/>
      <dgm:spPr/>
    </dgm:pt>
    <dgm:pt modelId="{4D8E6B2F-7C14-469B-9146-5F566612D35D}" type="pres">
      <dgm:prSet presAssocID="{3355C94A-17D6-4193-9E84-766C71C84D7F}" presName="vert1" presStyleCnt="0"/>
      <dgm:spPr/>
    </dgm:pt>
    <dgm:pt modelId="{75271E00-43B9-4A12-8E21-D10CCE3845D6}" type="pres">
      <dgm:prSet presAssocID="{603BA79E-9A44-456A-A946-E6A0FA102F37}" presName="thickLine" presStyleLbl="alignNode1" presStyleIdx="1" presStyleCnt="5"/>
      <dgm:spPr/>
    </dgm:pt>
    <dgm:pt modelId="{ACA34E43-2A28-45E3-A154-1253CB557945}" type="pres">
      <dgm:prSet presAssocID="{603BA79E-9A44-456A-A946-E6A0FA102F37}" presName="horz1" presStyleCnt="0"/>
      <dgm:spPr/>
    </dgm:pt>
    <dgm:pt modelId="{CA3694C8-8E01-4684-B9D9-720788E73B5F}" type="pres">
      <dgm:prSet presAssocID="{603BA79E-9A44-456A-A946-E6A0FA102F37}" presName="tx1" presStyleLbl="revTx" presStyleIdx="1" presStyleCnt="5"/>
      <dgm:spPr/>
    </dgm:pt>
    <dgm:pt modelId="{EF0CC6B2-AA1C-4314-B637-ABD1AFF98D6B}" type="pres">
      <dgm:prSet presAssocID="{603BA79E-9A44-456A-A946-E6A0FA102F37}" presName="vert1" presStyleCnt="0"/>
      <dgm:spPr/>
    </dgm:pt>
    <dgm:pt modelId="{3B631C64-DB93-4CCB-8B2F-D44E79ECC8A3}" type="pres">
      <dgm:prSet presAssocID="{59E03E62-A0E8-4B43-B086-A2E35C0DB883}" presName="thickLine" presStyleLbl="alignNode1" presStyleIdx="2" presStyleCnt="5"/>
      <dgm:spPr/>
    </dgm:pt>
    <dgm:pt modelId="{81D0A1A9-DAE5-4A8D-8EC8-A51C14515A35}" type="pres">
      <dgm:prSet presAssocID="{59E03E62-A0E8-4B43-B086-A2E35C0DB883}" presName="horz1" presStyleCnt="0"/>
      <dgm:spPr/>
    </dgm:pt>
    <dgm:pt modelId="{293F916E-45DD-407A-8DBD-E96D8EE09938}" type="pres">
      <dgm:prSet presAssocID="{59E03E62-A0E8-4B43-B086-A2E35C0DB883}" presName="tx1" presStyleLbl="revTx" presStyleIdx="2" presStyleCnt="5"/>
      <dgm:spPr/>
    </dgm:pt>
    <dgm:pt modelId="{6256F047-DCA5-491F-8E06-D25671A6D315}" type="pres">
      <dgm:prSet presAssocID="{59E03E62-A0E8-4B43-B086-A2E35C0DB883}" presName="vert1" presStyleCnt="0"/>
      <dgm:spPr/>
    </dgm:pt>
    <dgm:pt modelId="{265A1182-97E6-410D-9193-9EE29A0B5EDF}" type="pres">
      <dgm:prSet presAssocID="{CDFE44AA-5EF6-46FA-83B9-1690A74B7ED8}" presName="thickLine" presStyleLbl="alignNode1" presStyleIdx="3" presStyleCnt="5"/>
      <dgm:spPr/>
    </dgm:pt>
    <dgm:pt modelId="{D1B5C30A-F2FF-4C9D-9130-00E8F8CA24D7}" type="pres">
      <dgm:prSet presAssocID="{CDFE44AA-5EF6-46FA-83B9-1690A74B7ED8}" presName="horz1" presStyleCnt="0"/>
      <dgm:spPr/>
    </dgm:pt>
    <dgm:pt modelId="{1741EECB-7ACB-4CEB-AFA6-8C148C4CB548}" type="pres">
      <dgm:prSet presAssocID="{CDFE44AA-5EF6-46FA-83B9-1690A74B7ED8}" presName="tx1" presStyleLbl="revTx" presStyleIdx="3" presStyleCnt="5"/>
      <dgm:spPr/>
    </dgm:pt>
    <dgm:pt modelId="{97E77874-ECCD-4EC7-A9EE-7DB924E12B33}" type="pres">
      <dgm:prSet presAssocID="{CDFE44AA-5EF6-46FA-83B9-1690A74B7ED8}" presName="vert1" presStyleCnt="0"/>
      <dgm:spPr/>
    </dgm:pt>
    <dgm:pt modelId="{801FE520-4929-4F79-9467-0E319B30CD9D}" type="pres">
      <dgm:prSet presAssocID="{C3D395B4-8AE5-4195-87CF-9817CEC3FCE1}" presName="thickLine" presStyleLbl="alignNode1" presStyleIdx="4" presStyleCnt="5"/>
      <dgm:spPr/>
    </dgm:pt>
    <dgm:pt modelId="{A2ABB17E-A020-4B68-9B3F-80610C36DD5E}" type="pres">
      <dgm:prSet presAssocID="{C3D395B4-8AE5-4195-87CF-9817CEC3FCE1}" presName="horz1" presStyleCnt="0"/>
      <dgm:spPr/>
    </dgm:pt>
    <dgm:pt modelId="{1166E022-8411-4B30-8B3B-F6FA733F7637}" type="pres">
      <dgm:prSet presAssocID="{C3D395B4-8AE5-4195-87CF-9817CEC3FCE1}" presName="tx1" presStyleLbl="revTx" presStyleIdx="4" presStyleCnt="5"/>
      <dgm:spPr/>
    </dgm:pt>
    <dgm:pt modelId="{D16A333B-74BE-4BDB-B4A3-2896AE45FFE5}" type="pres">
      <dgm:prSet presAssocID="{C3D395B4-8AE5-4195-87CF-9817CEC3FCE1}" presName="vert1" presStyleCnt="0"/>
      <dgm:spPr/>
    </dgm:pt>
  </dgm:ptLst>
  <dgm:cxnLst>
    <dgm:cxn modelId="{1FFE400D-0CAE-488F-A1A6-3990499E5DD0}" type="presOf" srcId="{603BA79E-9A44-456A-A946-E6A0FA102F37}" destId="{CA3694C8-8E01-4684-B9D9-720788E73B5F}" srcOrd="0" destOrd="0" presId="urn:microsoft.com/office/officeart/2008/layout/LinedList"/>
    <dgm:cxn modelId="{8584351F-38B8-4938-BF96-2D192E9FBED2}" type="presOf" srcId="{59E03E62-A0E8-4B43-B086-A2E35C0DB883}" destId="{293F916E-45DD-407A-8DBD-E96D8EE09938}" srcOrd="0" destOrd="0" presId="urn:microsoft.com/office/officeart/2008/layout/LinedList"/>
    <dgm:cxn modelId="{43D5BE2D-BF42-4162-96B5-ADB09949738C}" srcId="{3C3D636A-5D32-40CD-84DB-1E94376388A6}" destId="{603BA79E-9A44-456A-A946-E6A0FA102F37}" srcOrd="1" destOrd="0" parTransId="{7C7D1AFD-9625-4C86-B007-2670E24995A4}" sibTransId="{D1305D08-D504-43EB-BD0B-02477BCDA657}"/>
    <dgm:cxn modelId="{7ECADE3C-608C-4F85-AFBE-64B4DE8C622F}" srcId="{3C3D636A-5D32-40CD-84DB-1E94376388A6}" destId="{CDFE44AA-5EF6-46FA-83B9-1690A74B7ED8}" srcOrd="3" destOrd="0" parTransId="{9F110A61-9856-48E7-8E77-3F9D1792444A}" sibTransId="{D182F0F2-C1CA-4040-B85F-A7DB2968BFB1}"/>
    <dgm:cxn modelId="{F9D71A3D-9FAA-4E70-83FB-44A1D4DA87F3}" srcId="{3C3D636A-5D32-40CD-84DB-1E94376388A6}" destId="{3355C94A-17D6-4193-9E84-766C71C84D7F}" srcOrd="0" destOrd="0" parTransId="{7CCF184C-2DE3-49DA-BFFB-FF33D7A16FC6}" sibTransId="{D0134A86-DFF2-4AE1-A6AE-CA37A9367AB5}"/>
    <dgm:cxn modelId="{246C3846-9D1A-4BD3-8BF7-604255E608D5}" srcId="{3C3D636A-5D32-40CD-84DB-1E94376388A6}" destId="{59E03E62-A0E8-4B43-B086-A2E35C0DB883}" srcOrd="2" destOrd="0" parTransId="{6C037E41-5B23-4F8E-A5B2-D70AEC2BCCB3}" sibTransId="{C343DEF9-9903-4B3F-BE27-EC39168C259F}"/>
    <dgm:cxn modelId="{C8B07F90-A860-4830-98CB-A08CF2CC3B60}" type="presOf" srcId="{3C3D636A-5D32-40CD-84DB-1E94376388A6}" destId="{09CF0331-D4A1-403E-94AB-13062F38DEE8}" srcOrd="0" destOrd="0" presId="urn:microsoft.com/office/officeart/2008/layout/LinedList"/>
    <dgm:cxn modelId="{021B5CBA-B0A9-4294-B9A9-4FAC0786BEDB}" type="presOf" srcId="{3355C94A-17D6-4193-9E84-766C71C84D7F}" destId="{8DF15EEF-E212-451D-8303-AAA761E4F7D7}" srcOrd="0" destOrd="0" presId="urn:microsoft.com/office/officeart/2008/layout/LinedList"/>
    <dgm:cxn modelId="{B48FEFC4-E239-4C2D-8D92-DDF6CFD6B7DF}" type="presOf" srcId="{CDFE44AA-5EF6-46FA-83B9-1690A74B7ED8}" destId="{1741EECB-7ACB-4CEB-AFA6-8C148C4CB548}" srcOrd="0" destOrd="0" presId="urn:microsoft.com/office/officeart/2008/layout/LinedList"/>
    <dgm:cxn modelId="{69841AE9-A85A-47C0-B2A6-BD8F92B62D2C}" srcId="{3C3D636A-5D32-40CD-84DB-1E94376388A6}" destId="{C3D395B4-8AE5-4195-87CF-9817CEC3FCE1}" srcOrd="4" destOrd="0" parTransId="{3C5AC85A-1BFC-4751-B842-D8EB46AB56BB}" sibTransId="{C7851AC0-7B52-4CA6-A309-B13E6D5AA80D}"/>
    <dgm:cxn modelId="{291D64ED-D753-4684-967A-A6618452DD99}" type="presOf" srcId="{C3D395B4-8AE5-4195-87CF-9817CEC3FCE1}" destId="{1166E022-8411-4B30-8B3B-F6FA733F7637}" srcOrd="0" destOrd="0" presId="urn:microsoft.com/office/officeart/2008/layout/LinedList"/>
    <dgm:cxn modelId="{00926697-B66F-445D-8E65-A90FC6DF3187}" type="presParOf" srcId="{09CF0331-D4A1-403E-94AB-13062F38DEE8}" destId="{EEAFFCA6-F568-4C3D-8D2B-330CD46C028C}" srcOrd="0" destOrd="0" presId="urn:microsoft.com/office/officeart/2008/layout/LinedList"/>
    <dgm:cxn modelId="{3733E2D4-662C-40C6-A46D-965FE5ACC2DA}" type="presParOf" srcId="{09CF0331-D4A1-403E-94AB-13062F38DEE8}" destId="{F64EE135-4976-4DC1-94E6-986F059FC9F3}" srcOrd="1" destOrd="0" presId="urn:microsoft.com/office/officeart/2008/layout/LinedList"/>
    <dgm:cxn modelId="{24A3BC51-783C-4BB7-8A2E-8E6C13334045}" type="presParOf" srcId="{F64EE135-4976-4DC1-94E6-986F059FC9F3}" destId="{8DF15EEF-E212-451D-8303-AAA761E4F7D7}" srcOrd="0" destOrd="0" presId="urn:microsoft.com/office/officeart/2008/layout/LinedList"/>
    <dgm:cxn modelId="{B7F91A1E-424B-430A-BA58-D3B25AC1EF98}" type="presParOf" srcId="{F64EE135-4976-4DC1-94E6-986F059FC9F3}" destId="{4D8E6B2F-7C14-469B-9146-5F566612D35D}" srcOrd="1" destOrd="0" presId="urn:microsoft.com/office/officeart/2008/layout/LinedList"/>
    <dgm:cxn modelId="{8D59DD9B-B506-44C5-8F52-3E3060A0A869}" type="presParOf" srcId="{09CF0331-D4A1-403E-94AB-13062F38DEE8}" destId="{75271E00-43B9-4A12-8E21-D10CCE3845D6}" srcOrd="2" destOrd="0" presId="urn:microsoft.com/office/officeart/2008/layout/LinedList"/>
    <dgm:cxn modelId="{527540AA-C866-4164-9364-C0C938A69190}" type="presParOf" srcId="{09CF0331-D4A1-403E-94AB-13062F38DEE8}" destId="{ACA34E43-2A28-45E3-A154-1253CB557945}" srcOrd="3" destOrd="0" presId="urn:microsoft.com/office/officeart/2008/layout/LinedList"/>
    <dgm:cxn modelId="{B857B903-92A6-45E5-9E70-99A3745F91BA}" type="presParOf" srcId="{ACA34E43-2A28-45E3-A154-1253CB557945}" destId="{CA3694C8-8E01-4684-B9D9-720788E73B5F}" srcOrd="0" destOrd="0" presId="urn:microsoft.com/office/officeart/2008/layout/LinedList"/>
    <dgm:cxn modelId="{0856F922-8EF6-4856-94EC-061E7003A642}" type="presParOf" srcId="{ACA34E43-2A28-45E3-A154-1253CB557945}" destId="{EF0CC6B2-AA1C-4314-B637-ABD1AFF98D6B}" srcOrd="1" destOrd="0" presId="urn:microsoft.com/office/officeart/2008/layout/LinedList"/>
    <dgm:cxn modelId="{7C5C5A35-2FAE-4A47-8A1D-161F063015A0}" type="presParOf" srcId="{09CF0331-D4A1-403E-94AB-13062F38DEE8}" destId="{3B631C64-DB93-4CCB-8B2F-D44E79ECC8A3}" srcOrd="4" destOrd="0" presId="urn:microsoft.com/office/officeart/2008/layout/LinedList"/>
    <dgm:cxn modelId="{C55751C3-0EAD-4AE6-961B-71AA2680DEA5}" type="presParOf" srcId="{09CF0331-D4A1-403E-94AB-13062F38DEE8}" destId="{81D0A1A9-DAE5-4A8D-8EC8-A51C14515A35}" srcOrd="5" destOrd="0" presId="urn:microsoft.com/office/officeart/2008/layout/LinedList"/>
    <dgm:cxn modelId="{BE885354-C81E-4BCC-BF84-6A698A4D0876}" type="presParOf" srcId="{81D0A1A9-DAE5-4A8D-8EC8-A51C14515A35}" destId="{293F916E-45DD-407A-8DBD-E96D8EE09938}" srcOrd="0" destOrd="0" presId="urn:microsoft.com/office/officeart/2008/layout/LinedList"/>
    <dgm:cxn modelId="{E416447C-0A25-42DD-935A-A5B982596EBE}" type="presParOf" srcId="{81D0A1A9-DAE5-4A8D-8EC8-A51C14515A35}" destId="{6256F047-DCA5-491F-8E06-D25671A6D315}" srcOrd="1" destOrd="0" presId="urn:microsoft.com/office/officeart/2008/layout/LinedList"/>
    <dgm:cxn modelId="{04A8413B-A987-4573-A58E-34B78AD86BD9}" type="presParOf" srcId="{09CF0331-D4A1-403E-94AB-13062F38DEE8}" destId="{265A1182-97E6-410D-9193-9EE29A0B5EDF}" srcOrd="6" destOrd="0" presId="urn:microsoft.com/office/officeart/2008/layout/LinedList"/>
    <dgm:cxn modelId="{0CC098FC-B61F-46DA-89C4-19A4785F61A4}" type="presParOf" srcId="{09CF0331-D4A1-403E-94AB-13062F38DEE8}" destId="{D1B5C30A-F2FF-4C9D-9130-00E8F8CA24D7}" srcOrd="7" destOrd="0" presId="urn:microsoft.com/office/officeart/2008/layout/LinedList"/>
    <dgm:cxn modelId="{B173CF3C-CE6D-41E4-8F6F-F81EFE4AC0C0}" type="presParOf" srcId="{D1B5C30A-F2FF-4C9D-9130-00E8F8CA24D7}" destId="{1741EECB-7ACB-4CEB-AFA6-8C148C4CB548}" srcOrd="0" destOrd="0" presId="urn:microsoft.com/office/officeart/2008/layout/LinedList"/>
    <dgm:cxn modelId="{AF0CD719-90BE-4501-BBEB-FC174D11F5FC}" type="presParOf" srcId="{D1B5C30A-F2FF-4C9D-9130-00E8F8CA24D7}" destId="{97E77874-ECCD-4EC7-A9EE-7DB924E12B33}" srcOrd="1" destOrd="0" presId="urn:microsoft.com/office/officeart/2008/layout/LinedList"/>
    <dgm:cxn modelId="{B7C70B85-6CC4-4AA6-BBEB-FC7F6D2F95DD}" type="presParOf" srcId="{09CF0331-D4A1-403E-94AB-13062F38DEE8}" destId="{801FE520-4929-4F79-9467-0E319B30CD9D}" srcOrd="8" destOrd="0" presId="urn:microsoft.com/office/officeart/2008/layout/LinedList"/>
    <dgm:cxn modelId="{B46D5CAB-864F-43E3-8673-C20917629FA0}" type="presParOf" srcId="{09CF0331-D4A1-403E-94AB-13062F38DEE8}" destId="{A2ABB17E-A020-4B68-9B3F-80610C36DD5E}" srcOrd="9" destOrd="0" presId="urn:microsoft.com/office/officeart/2008/layout/LinedList"/>
    <dgm:cxn modelId="{C88B57DB-D861-41A3-91B7-D8A6D84345A2}" type="presParOf" srcId="{A2ABB17E-A020-4B68-9B3F-80610C36DD5E}" destId="{1166E022-8411-4B30-8B3B-F6FA733F7637}" srcOrd="0" destOrd="0" presId="urn:microsoft.com/office/officeart/2008/layout/LinedList"/>
    <dgm:cxn modelId="{546C978A-EF15-4374-B13E-27C8A6963CE6}" type="presParOf" srcId="{A2ABB17E-A020-4B68-9B3F-80610C36DD5E}" destId="{D16A333B-74BE-4BDB-B4A3-2896AE45FF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BC7FF4-053F-4B4F-94A0-2D313C84C8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85EE7A9-C218-4439-80F0-47413EE7F07F}">
      <dgm:prSet custT="1"/>
      <dgm:spPr/>
      <dgm:t>
        <a:bodyPr/>
        <a:lstStyle/>
        <a:p>
          <a:r>
            <a:rPr lang="en-US" sz="2000" dirty="0"/>
            <a:t>Palliative care FOR ALL (universal)</a:t>
          </a:r>
        </a:p>
      </dgm:t>
    </dgm:pt>
    <dgm:pt modelId="{FD8F7CF8-4560-4F5E-9266-C4176EC6DFE2}" type="parTrans" cxnId="{4C61D17C-C8D1-4EE9-AB20-66BE52B814F5}">
      <dgm:prSet/>
      <dgm:spPr/>
      <dgm:t>
        <a:bodyPr/>
        <a:lstStyle/>
        <a:p>
          <a:endParaRPr lang="en-US"/>
        </a:p>
      </dgm:t>
    </dgm:pt>
    <dgm:pt modelId="{E69692F2-6367-401B-802A-AC7A68B8CFED}" type="sibTrans" cxnId="{4C61D17C-C8D1-4EE9-AB20-66BE52B814F5}">
      <dgm:prSet/>
      <dgm:spPr/>
      <dgm:t>
        <a:bodyPr/>
        <a:lstStyle/>
        <a:p>
          <a:endParaRPr lang="en-US"/>
        </a:p>
      </dgm:t>
    </dgm:pt>
    <dgm:pt modelId="{6E3D7BB1-6225-46F1-94FF-A4D74DFF88C2}">
      <dgm:prSet custT="1"/>
      <dgm:spPr/>
      <dgm:t>
        <a:bodyPr/>
        <a:lstStyle/>
        <a:p>
          <a:r>
            <a:rPr lang="en-IN" sz="2000" dirty="0"/>
            <a:t>From Beginning to End</a:t>
          </a:r>
          <a:endParaRPr lang="en-US" sz="2000" dirty="0"/>
        </a:p>
      </dgm:t>
    </dgm:pt>
    <dgm:pt modelId="{701F0D63-F5DC-4E27-9917-EA137D2FA5E9}" type="parTrans" cxnId="{2B380B4E-082B-43AE-B8F9-7F36164028E9}">
      <dgm:prSet/>
      <dgm:spPr/>
      <dgm:t>
        <a:bodyPr/>
        <a:lstStyle/>
        <a:p>
          <a:endParaRPr lang="en-US"/>
        </a:p>
      </dgm:t>
    </dgm:pt>
    <dgm:pt modelId="{FBD72F82-A96F-4E9B-8866-71C3D36BD26F}" type="sibTrans" cxnId="{2B380B4E-082B-43AE-B8F9-7F36164028E9}">
      <dgm:prSet/>
      <dgm:spPr/>
      <dgm:t>
        <a:bodyPr/>
        <a:lstStyle/>
        <a:p>
          <a:endParaRPr lang="en-US"/>
        </a:p>
      </dgm:t>
    </dgm:pt>
    <dgm:pt modelId="{771F8DF1-98F5-43BF-9D73-837D26D483B4}">
      <dgm:prSet custT="1"/>
      <dgm:spPr/>
      <dgm:t>
        <a:bodyPr/>
        <a:lstStyle/>
        <a:p>
          <a:r>
            <a:rPr lang="en-IN" sz="2000"/>
            <a:t>Early Start - Good Finish</a:t>
          </a:r>
          <a:endParaRPr lang="en-US" sz="2000"/>
        </a:p>
      </dgm:t>
    </dgm:pt>
    <dgm:pt modelId="{7A1A5C79-7CF0-4246-AF0F-239475E6C32E}" type="parTrans" cxnId="{31A5794F-E884-4801-B5C8-CF5E416B0543}">
      <dgm:prSet/>
      <dgm:spPr/>
      <dgm:t>
        <a:bodyPr/>
        <a:lstStyle/>
        <a:p>
          <a:endParaRPr lang="en-US"/>
        </a:p>
      </dgm:t>
    </dgm:pt>
    <dgm:pt modelId="{88DD617A-4E1C-4BE5-8284-300DD87F6407}" type="sibTrans" cxnId="{31A5794F-E884-4801-B5C8-CF5E416B0543}">
      <dgm:prSet/>
      <dgm:spPr/>
      <dgm:t>
        <a:bodyPr/>
        <a:lstStyle/>
        <a:p>
          <a:endParaRPr lang="en-US"/>
        </a:p>
      </dgm:t>
    </dgm:pt>
    <dgm:pt modelId="{541F6E87-9D68-430B-A3B9-BDE84527E497}">
      <dgm:prSet custT="1"/>
      <dgm:spPr/>
      <dgm:t>
        <a:bodyPr/>
        <a:lstStyle/>
        <a:p>
          <a:r>
            <a:rPr lang="en-US" sz="2000" b="1" dirty="0"/>
            <a:t>ALL</a:t>
          </a:r>
          <a:r>
            <a:rPr lang="en-US" sz="2000" dirty="0"/>
            <a:t> </a:t>
          </a:r>
          <a:r>
            <a:rPr lang="en-US" sz="2000" b="1" dirty="0"/>
            <a:t>WHO</a:t>
          </a:r>
          <a:r>
            <a:rPr lang="en-US" sz="2000" dirty="0"/>
            <a:t> need</a:t>
          </a:r>
        </a:p>
      </dgm:t>
    </dgm:pt>
    <dgm:pt modelId="{E4DC22CF-633F-4E82-ADAF-AF0249E46998}" type="parTrans" cxnId="{957F2AD4-546C-4078-85C1-6DE6F1F4660A}">
      <dgm:prSet/>
      <dgm:spPr/>
      <dgm:t>
        <a:bodyPr/>
        <a:lstStyle/>
        <a:p>
          <a:endParaRPr lang="en-US"/>
        </a:p>
      </dgm:t>
    </dgm:pt>
    <dgm:pt modelId="{2E176A79-2EBA-4C1C-9630-E8EC7D2EC4E8}" type="sibTrans" cxnId="{957F2AD4-546C-4078-85C1-6DE6F1F4660A}">
      <dgm:prSet/>
      <dgm:spPr/>
      <dgm:t>
        <a:bodyPr/>
        <a:lstStyle/>
        <a:p>
          <a:endParaRPr lang="en-US"/>
        </a:p>
      </dgm:t>
    </dgm:pt>
    <dgm:pt modelId="{2839E146-3CD8-490C-BB8D-D3D2AE6BF8B1}">
      <dgm:prSet custT="1"/>
      <dgm:spPr/>
      <dgm:t>
        <a:bodyPr/>
        <a:lstStyle/>
        <a:p>
          <a:r>
            <a:rPr lang="en-US" sz="2000" b="1"/>
            <a:t>WHEN </a:t>
          </a:r>
          <a:r>
            <a:rPr lang="en-US" sz="2000"/>
            <a:t>they need</a:t>
          </a:r>
        </a:p>
      </dgm:t>
    </dgm:pt>
    <dgm:pt modelId="{8CF6E8A5-7490-46B0-841F-A3EBCA754635}" type="parTrans" cxnId="{A8D2F571-5AC7-443B-82BB-4B679C028CEE}">
      <dgm:prSet/>
      <dgm:spPr/>
      <dgm:t>
        <a:bodyPr/>
        <a:lstStyle/>
        <a:p>
          <a:endParaRPr lang="en-US"/>
        </a:p>
      </dgm:t>
    </dgm:pt>
    <dgm:pt modelId="{D9EB0FE5-C934-45DA-800E-54623C427D59}" type="sibTrans" cxnId="{A8D2F571-5AC7-443B-82BB-4B679C028CEE}">
      <dgm:prSet/>
      <dgm:spPr/>
      <dgm:t>
        <a:bodyPr/>
        <a:lstStyle/>
        <a:p>
          <a:endParaRPr lang="en-US"/>
        </a:p>
      </dgm:t>
    </dgm:pt>
    <dgm:pt modelId="{51FFB42C-5A1A-4536-B3A7-2D2C06C7360B}">
      <dgm:prSet custT="1"/>
      <dgm:spPr/>
      <dgm:t>
        <a:bodyPr/>
        <a:lstStyle/>
        <a:p>
          <a:r>
            <a:rPr lang="en-US" sz="2000" b="1" dirty="0"/>
            <a:t>WHERE</a:t>
          </a:r>
          <a:r>
            <a:rPr lang="en-US" sz="2000" dirty="0"/>
            <a:t> they need</a:t>
          </a:r>
        </a:p>
      </dgm:t>
    </dgm:pt>
    <dgm:pt modelId="{5E126BF0-40DE-4504-B798-0E1044FB7A6E}" type="parTrans" cxnId="{6AC6B691-DC9C-4C64-9829-23A621B3C0A8}">
      <dgm:prSet/>
      <dgm:spPr/>
      <dgm:t>
        <a:bodyPr/>
        <a:lstStyle/>
        <a:p>
          <a:endParaRPr lang="en-US"/>
        </a:p>
      </dgm:t>
    </dgm:pt>
    <dgm:pt modelId="{89799ED0-188F-4E54-999C-BD349F662F2C}" type="sibTrans" cxnId="{6AC6B691-DC9C-4C64-9829-23A621B3C0A8}">
      <dgm:prSet/>
      <dgm:spPr/>
      <dgm:t>
        <a:bodyPr/>
        <a:lstStyle/>
        <a:p>
          <a:endParaRPr lang="en-US"/>
        </a:p>
      </dgm:t>
    </dgm:pt>
    <dgm:pt modelId="{F928F70D-6BE4-464A-86C9-45664E8D4655}">
      <dgm:prSet custT="1"/>
      <dgm:spPr/>
      <dgm:t>
        <a:bodyPr/>
        <a:lstStyle/>
        <a:p>
          <a:r>
            <a:rPr lang="en-IN" sz="2000" b="1" dirty="0"/>
            <a:t>UNTIL</a:t>
          </a:r>
          <a:r>
            <a:rPr lang="en-IN" sz="2000" dirty="0"/>
            <a:t> they need</a:t>
          </a:r>
          <a:endParaRPr lang="en-US" sz="2000" dirty="0"/>
        </a:p>
      </dgm:t>
    </dgm:pt>
    <dgm:pt modelId="{2DEE8303-FD09-4361-90ED-9984A27DB38D}" type="parTrans" cxnId="{DBA2CB92-AE56-4D5A-98A0-0543B75C1704}">
      <dgm:prSet/>
      <dgm:spPr/>
      <dgm:t>
        <a:bodyPr/>
        <a:lstStyle/>
        <a:p>
          <a:endParaRPr lang="en-US"/>
        </a:p>
      </dgm:t>
    </dgm:pt>
    <dgm:pt modelId="{AB97CD6E-0E54-47FE-AE86-5C30C4072412}" type="sibTrans" cxnId="{DBA2CB92-AE56-4D5A-98A0-0543B75C1704}">
      <dgm:prSet/>
      <dgm:spPr/>
      <dgm:t>
        <a:bodyPr/>
        <a:lstStyle/>
        <a:p>
          <a:endParaRPr lang="en-US"/>
        </a:p>
      </dgm:t>
    </dgm:pt>
    <dgm:pt modelId="{CB9AAC47-F127-4DCB-A31E-E9A572945327}">
      <dgm:prSet custT="1"/>
      <dgm:spPr/>
      <dgm:t>
        <a:bodyPr/>
        <a:lstStyle/>
        <a:p>
          <a:r>
            <a:rPr lang="en-US" sz="2000" dirty="0"/>
            <a:t>Provided by all </a:t>
          </a:r>
          <a:r>
            <a:rPr lang="en-US" sz="2000" b="1" dirty="0"/>
            <a:t>health care professionals</a:t>
          </a:r>
          <a:endParaRPr lang="en-US" sz="2000" dirty="0"/>
        </a:p>
      </dgm:t>
    </dgm:pt>
    <dgm:pt modelId="{766F6DEA-9F19-4EEA-9163-35448D84CF70}" type="parTrans" cxnId="{BF1FF9B3-1B68-45B1-8BD9-13BD0FD53D90}">
      <dgm:prSet/>
      <dgm:spPr/>
      <dgm:t>
        <a:bodyPr/>
        <a:lstStyle/>
        <a:p>
          <a:endParaRPr lang="en-US"/>
        </a:p>
      </dgm:t>
    </dgm:pt>
    <dgm:pt modelId="{3AA62385-5499-4F72-9086-DD7251573B03}" type="sibTrans" cxnId="{BF1FF9B3-1B68-45B1-8BD9-13BD0FD53D90}">
      <dgm:prSet/>
      <dgm:spPr/>
      <dgm:t>
        <a:bodyPr/>
        <a:lstStyle/>
        <a:p>
          <a:endParaRPr lang="en-US"/>
        </a:p>
      </dgm:t>
    </dgm:pt>
    <dgm:pt modelId="{F6B65B6E-E858-4DD0-8903-AB7D261115C8}">
      <dgm:prSet custT="1"/>
      <dgm:spPr/>
      <dgm:t>
        <a:bodyPr/>
        <a:lstStyle/>
        <a:p>
          <a:r>
            <a:rPr lang="en-US" sz="2000" b="1" dirty="0"/>
            <a:t>With collaboration </a:t>
          </a:r>
          <a:r>
            <a:rPr lang="en-US" sz="2000" dirty="0"/>
            <a:t>with specialist palliative care physicians when needed</a:t>
          </a:r>
        </a:p>
      </dgm:t>
    </dgm:pt>
    <dgm:pt modelId="{96CE3215-A970-43BE-B50E-79555877E587}" type="parTrans" cxnId="{7E81DA68-1AC7-417A-9871-2B099C5CABAB}">
      <dgm:prSet/>
      <dgm:spPr/>
      <dgm:t>
        <a:bodyPr/>
        <a:lstStyle/>
        <a:p>
          <a:endParaRPr lang="en-US"/>
        </a:p>
      </dgm:t>
    </dgm:pt>
    <dgm:pt modelId="{951346F6-2211-4740-A1F8-79729848372E}" type="sibTrans" cxnId="{7E81DA68-1AC7-417A-9871-2B099C5CABAB}">
      <dgm:prSet/>
      <dgm:spPr/>
      <dgm:t>
        <a:bodyPr/>
        <a:lstStyle/>
        <a:p>
          <a:endParaRPr lang="en-US"/>
        </a:p>
      </dgm:t>
    </dgm:pt>
    <dgm:pt modelId="{07370520-4C52-4F2D-83FF-0A5A514F021D}" type="pres">
      <dgm:prSet presAssocID="{DBBC7FF4-053F-4B4F-94A0-2D313C84C832}" presName="linear" presStyleCnt="0">
        <dgm:presLayoutVars>
          <dgm:dir/>
          <dgm:animLvl val="lvl"/>
          <dgm:resizeHandles val="exact"/>
        </dgm:presLayoutVars>
      </dgm:prSet>
      <dgm:spPr/>
    </dgm:pt>
    <dgm:pt modelId="{D41630FF-A082-477B-8D35-031E20C094B9}" type="pres">
      <dgm:prSet presAssocID="{D85EE7A9-C218-4439-80F0-47413EE7F07F}" presName="parentLin" presStyleCnt="0"/>
      <dgm:spPr/>
    </dgm:pt>
    <dgm:pt modelId="{4B8E13AD-FC07-4DCF-8036-46534E7E7F61}" type="pres">
      <dgm:prSet presAssocID="{D85EE7A9-C218-4439-80F0-47413EE7F07F}" presName="parentLeftMargin" presStyleLbl="node1" presStyleIdx="0" presStyleCnt="4"/>
      <dgm:spPr/>
    </dgm:pt>
    <dgm:pt modelId="{22F05853-B040-4CCB-A8BA-B37E29823D3E}" type="pres">
      <dgm:prSet presAssocID="{D85EE7A9-C218-4439-80F0-47413EE7F07F}" presName="parentText" presStyleLbl="node1" presStyleIdx="0" presStyleCnt="4" custScaleX="142857">
        <dgm:presLayoutVars>
          <dgm:chMax val="0"/>
          <dgm:bulletEnabled val="1"/>
        </dgm:presLayoutVars>
      </dgm:prSet>
      <dgm:spPr/>
    </dgm:pt>
    <dgm:pt modelId="{3AA04A82-A247-41F9-93A2-7C103D1BD3DC}" type="pres">
      <dgm:prSet presAssocID="{D85EE7A9-C218-4439-80F0-47413EE7F07F}" presName="negativeSpace" presStyleCnt="0"/>
      <dgm:spPr/>
    </dgm:pt>
    <dgm:pt modelId="{014036BB-641E-4A73-ACA1-1D733D115535}" type="pres">
      <dgm:prSet presAssocID="{D85EE7A9-C218-4439-80F0-47413EE7F07F}" presName="childText" presStyleLbl="conFgAcc1" presStyleIdx="0" presStyleCnt="4">
        <dgm:presLayoutVars>
          <dgm:bulletEnabled val="1"/>
        </dgm:presLayoutVars>
      </dgm:prSet>
      <dgm:spPr/>
    </dgm:pt>
    <dgm:pt modelId="{BDCAE3B9-7889-481B-B4E1-040B17DCFEC9}" type="pres">
      <dgm:prSet presAssocID="{E69692F2-6367-401B-802A-AC7A68B8CFED}" presName="spaceBetweenRectangles" presStyleCnt="0"/>
      <dgm:spPr/>
    </dgm:pt>
    <dgm:pt modelId="{80B81F7B-4EBB-4821-A448-9CCD55256CF9}" type="pres">
      <dgm:prSet presAssocID="{6E3D7BB1-6225-46F1-94FF-A4D74DFF88C2}" presName="parentLin" presStyleCnt="0"/>
      <dgm:spPr/>
    </dgm:pt>
    <dgm:pt modelId="{07E8EE2B-06B3-474D-BC15-9867D7CDE54A}" type="pres">
      <dgm:prSet presAssocID="{6E3D7BB1-6225-46F1-94FF-A4D74DFF88C2}" presName="parentLeftMargin" presStyleLbl="node1" presStyleIdx="0" presStyleCnt="4"/>
      <dgm:spPr/>
    </dgm:pt>
    <dgm:pt modelId="{ACE81ACF-2DCA-4879-B072-8F471675C0C1}" type="pres">
      <dgm:prSet presAssocID="{6E3D7BB1-6225-46F1-94FF-A4D74DFF88C2}" presName="parentText" presStyleLbl="node1" presStyleIdx="1" presStyleCnt="4">
        <dgm:presLayoutVars>
          <dgm:chMax val="0"/>
          <dgm:bulletEnabled val="1"/>
        </dgm:presLayoutVars>
      </dgm:prSet>
      <dgm:spPr/>
    </dgm:pt>
    <dgm:pt modelId="{12880448-3D3E-4E3F-A70A-4E5CEE4C8FE4}" type="pres">
      <dgm:prSet presAssocID="{6E3D7BB1-6225-46F1-94FF-A4D74DFF88C2}" presName="negativeSpace" presStyleCnt="0"/>
      <dgm:spPr/>
    </dgm:pt>
    <dgm:pt modelId="{D57A3114-E4F8-4BFF-BF0A-EB948C95793B}" type="pres">
      <dgm:prSet presAssocID="{6E3D7BB1-6225-46F1-94FF-A4D74DFF88C2}" presName="childText" presStyleLbl="conFgAcc1" presStyleIdx="1" presStyleCnt="4">
        <dgm:presLayoutVars>
          <dgm:bulletEnabled val="1"/>
        </dgm:presLayoutVars>
      </dgm:prSet>
      <dgm:spPr/>
    </dgm:pt>
    <dgm:pt modelId="{4B9B2F5B-1030-469C-BB97-B6BBC4BCCCFD}" type="pres">
      <dgm:prSet presAssocID="{FBD72F82-A96F-4E9B-8866-71C3D36BD26F}" presName="spaceBetweenRectangles" presStyleCnt="0"/>
      <dgm:spPr/>
    </dgm:pt>
    <dgm:pt modelId="{94B637FF-5D77-43B8-8DC0-FCAACEF7E6FD}" type="pres">
      <dgm:prSet presAssocID="{771F8DF1-98F5-43BF-9D73-837D26D483B4}" presName="parentLin" presStyleCnt="0"/>
      <dgm:spPr/>
    </dgm:pt>
    <dgm:pt modelId="{A5B1F01B-3B2F-4F99-8AD7-032AE7CC6483}" type="pres">
      <dgm:prSet presAssocID="{771F8DF1-98F5-43BF-9D73-837D26D483B4}" presName="parentLeftMargin" presStyleLbl="node1" presStyleIdx="1" presStyleCnt="4"/>
      <dgm:spPr/>
    </dgm:pt>
    <dgm:pt modelId="{17AB9CAF-ADBE-45A2-91F8-10B8373F16BE}" type="pres">
      <dgm:prSet presAssocID="{771F8DF1-98F5-43BF-9D73-837D26D483B4}" presName="parentText" presStyleLbl="node1" presStyleIdx="2" presStyleCnt="4">
        <dgm:presLayoutVars>
          <dgm:chMax val="0"/>
          <dgm:bulletEnabled val="1"/>
        </dgm:presLayoutVars>
      </dgm:prSet>
      <dgm:spPr/>
    </dgm:pt>
    <dgm:pt modelId="{297E64FB-96D7-4F4F-97F4-624EA7360E7F}" type="pres">
      <dgm:prSet presAssocID="{771F8DF1-98F5-43BF-9D73-837D26D483B4}" presName="negativeSpace" presStyleCnt="0"/>
      <dgm:spPr/>
    </dgm:pt>
    <dgm:pt modelId="{6BFF40D5-6706-43CF-8DBC-23D65F9547E2}" type="pres">
      <dgm:prSet presAssocID="{771F8DF1-98F5-43BF-9D73-837D26D483B4}" presName="childText" presStyleLbl="conFgAcc1" presStyleIdx="2" presStyleCnt="4">
        <dgm:presLayoutVars>
          <dgm:bulletEnabled val="1"/>
        </dgm:presLayoutVars>
      </dgm:prSet>
      <dgm:spPr/>
    </dgm:pt>
    <dgm:pt modelId="{2698EEFA-98A7-4355-B700-DCCE86480EAE}" type="pres">
      <dgm:prSet presAssocID="{88DD617A-4E1C-4BE5-8284-300DD87F6407}" presName="spaceBetweenRectangles" presStyleCnt="0"/>
      <dgm:spPr/>
    </dgm:pt>
    <dgm:pt modelId="{22D1F00A-B1C3-4D55-938E-4B7929CFAE10}" type="pres">
      <dgm:prSet presAssocID="{CB9AAC47-F127-4DCB-A31E-E9A572945327}" presName="parentLin" presStyleCnt="0"/>
      <dgm:spPr/>
    </dgm:pt>
    <dgm:pt modelId="{939FC254-6429-43E4-B63C-BAC55DF4A487}" type="pres">
      <dgm:prSet presAssocID="{CB9AAC47-F127-4DCB-A31E-E9A572945327}" presName="parentLeftMargin" presStyleLbl="node1" presStyleIdx="2" presStyleCnt="4"/>
      <dgm:spPr/>
    </dgm:pt>
    <dgm:pt modelId="{72CE699E-7AA5-4085-AAA5-1BC730336038}" type="pres">
      <dgm:prSet presAssocID="{CB9AAC47-F127-4DCB-A31E-E9A572945327}" presName="parentText" presStyleLbl="node1" presStyleIdx="3" presStyleCnt="4" custScaleX="142857">
        <dgm:presLayoutVars>
          <dgm:chMax val="0"/>
          <dgm:bulletEnabled val="1"/>
        </dgm:presLayoutVars>
      </dgm:prSet>
      <dgm:spPr/>
    </dgm:pt>
    <dgm:pt modelId="{299A4582-A218-4AC1-8216-4FDB118A2676}" type="pres">
      <dgm:prSet presAssocID="{CB9AAC47-F127-4DCB-A31E-E9A572945327}" presName="negativeSpace" presStyleCnt="0"/>
      <dgm:spPr/>
    </dgm:pt>
    <dgm:pt modelId="{49ACF5AA-F1B9-4D9C-BB7B-2A4E77C32DDD}" type="pres">
      <dgm:prSet presAssocID="{CB9AAC47-F127-4DCB-A31E-E9A572945327}" presName="childText" presStyleLbl="conFgAcc1" presStyleIdx="3" presStyleCnt="4">
        <dgm:presLayoutVars>
          <dgm:bulletEnabled val="1"/>
        </dgm:presLayoutVars>
      </dgm:prSet>
      <dgm:spPr/>
    </dgm:pt>
  </dgm:ptLst>
  <dgm:cxnLst>
    <dgm:cxn modelId="{17D59C01-B39E-46B8-9AFE-C7BCDAF8E11D}" type="presOf" srcId="{541F6E87-9D68-430B-A3B9-BDE84527E497}" destId="{6BFF40D5-6706-43CF-8DBC-23D65F9547E2}" srcOrd="0" destOrd="0" presId="urn:microsoft.com/office/officeart/2005/8/layout/list1"/>
    <dgm:cxn modelId="{C59EF505-5EAD-4976-9193-4B6E692CA729}" type="presOf" srcId="{DBBC7FF4-053F-4B4F-94A0-2D313C84C832}" destId="{07370520-4C52-4F2D-83FF-0A5A514F021D}" srcOrd="0" destOrd="0" presId="urn:microsoft.com/office/officeart/2005/8/layout/list1"/>
    <dgm:cxn modelId="{2FC2460E-1EFC-48FD-907E-3D07DAA76FA3}" type="presOf" srcId="{6E3D7BB1-6225-46F1-94FF-A4D74DFF88C2}" destId="{ACE81ACF-2DCA-4879-B072-8F471675C0C1}" srcOrd="1" destOrd="0" presId="urn:microsoft.com/office/officeart/2005/8/layout/list1"/>
    <dgm:cxn modelId="{9183B323-9FB5-49B8-8EDB-3D0FFDDB865D}" type="presOf" srcId="{CB9AAC47-F127-4DCB-A31E-E9A572945327}" destId="{939FC254-6429-43E4-B63C-BAC55DF4A487}" srcOrd="0" destOrd="0" presId="urn:microsoft.com/office/officeart/2005/8/layout/list1"/>
    <dgm:cxn modelId="{FA9BDA25-E3E1-4E7C-93AF-1605B92546A2}" type="presOf" srcId="{F928F70D-6BE4-464A-86C9-45664E8D4655}" destId="{6BFF40D5-6706-43CF-8DBC-23D65F9547E2}" srcOrd="0" destOrd="3" presId="urn:microsoft.com/office/officeart/2005/8/layout/list1"/>
    <dgm:cxn modelId="{32CADC3A-E8A3-4C06-895F-76104B7C22A0}" type="presOf" srcId="{771F8DF1-98F5-43BF-9D73-837D26D483B4}" destId="{17AB9CAF-ADBE-45A2-91F8-10B8373F16BE}" srcOrd="1" destOrd="0" presId="urn:microsoft.com/office/officeart/2005/8/layout/list1"/>
    <dgm:cxn modelId="{2B380B4E-082B-43AE-B8F9-7F36164028E9}" srcId="{DBBC7FF4-053F-4B4F-94A0-2D313C84C832}" destId="{6E3D7BB1-6225-46F1-94FF-A4D74DFF88C2}" srcOrd="1" destOrd="0" parTransId="{701F0D63-F5DC-4E27-9917-EA137D2FA5E9}" sibTransId="{FBD72F82-A96F-4E9B-8866-71C3D36BD26F}"/>
    <dgm:cxn modelId="{31A5794F-E884-4801-B5C8-CF5E416B0543}" srcId="{DBBC7FF4-053F-4B4F-94A0-2D313C84C832}" destId="{771F8DF1-98F5-43BF-9D73-837D26D483B4}" srcOrd="2" destOrd="0" parTransId="{7A1A5C79-7CF0-4246-AF0F-239475E6C32E}" sibTransId="{88DD617A-4E1C-4BE5-8284-300DD87F6407}"/>
    <dgm:cxn modelId="{E8FD6F63-ACCA-46D0-9249-52B1247ACECB}" type="presOf" srcId="{CB9AAC47-F127-4DCB-A31E-E9A572945327}" destId="{72CE699E-7AA5-4085-AAA5-1BC730336038}" srcOrd="1" destOrd="0" presId="urn:microsoft.com/office/officeart/2005/8/layout/list1"/>
    <dgm:cxn modelId="{7E81DA68-1AC7-417A-9871-2B099C5CABAB}" srcId="{CB9AAC47-F127-4DCB-A31E-E9A572945327}" destId="{F6B65B6E-E858-4DD0-8903-AB7D261115C8}" srcOrd="0" destOrd="0" parTransId="{96CE3215-A970-43BE-B50E-79555877E587}" sibTransId="{951346F6-2211-4740-A1F8-79729848372E}"/>
    <dgm:cxn modelId="{A8D2F571-5AC7-443B-82BB-4B679C028CEE}" srcId="{771F8DF1-98F5-43BF-9D73-837D26D483B4}" destId="{2839E146-3CD8-490C-BB8D-D3D2AE6BF8B1}" srcOrd="1" destOrd="0" parTransId="{8CF6E8A5-7490-46B0-841F-A3EBCA754635}" sibTransId="{D9EB0FE5-C934-45DA-800E-54623C427D59}"/>
    <dgm:cxn modelId="{4C61D17C-C8D1-4EE9-AB20-66BE52B814F5}" srcId="{DBBC7FF4-053F-4B4F-94A0-2D313C84C832}" destId="{D85EE7A9-C218-4439-80F0-47413EE7F07F}" srcOrd="0" destOrd="0" parTransId="{FD8F7CF8-4560-4F5E-9266-C4176EC6DFE2}" sibTransId="{E69692F2-6367-401B-802A-AC7A68B8CFED}"/>
    <dgm:cxn modelId="{DD853280-DC41-42DC-B967-0B91571BC6DE}" type="presOf" srcId="{771F8DF1-98F5-43BF-9D73-837D26D483B4}" destId="{A5B1F01B-3B2F-4F99-8AD7-032AE7CC6483}" srcOrd="0" destOrd="0" presId="urn:microsoft.com/office/officeart/2005/8/layout/list1"/>
    <dgm:cxn modelId="{9252AE80-F54E-4F62-A1C9-E689E222FA6B}" type="presOf" srcId="{51FFB42C-5A1A-4536-B3A7-2D2C06C7360B}" destId="{6BFF40D5-6706-43CF-8DBC-23D65F9547E2}" srcOrd="0" destOrd="2" presId="urn:microsoft.com/office/officeart/2005/8/layout/list1"/>
    <dgm:cxn modelId="{F9F90589-5989-4955-88C6-24D7C997AC4E}" type="presOf" srcId="{F6B65B6E-E858-4DD0-8903-AB7D261115C8}" destId="{49ACF5AA-F1B9-4D9C-BB7B-2A4E77C32DDD}" srcOrd="0" destOrd="0" presId="urn:microsoft.com/office/officeart/2005/8/layout/list1"/>
    <dgm:cxn modelId="{6AC6B691-DC9C-4C64-9829-23A621B3C0A8}" srcId="{771F8DF1-98F5-43BF-9D73-837D26D483B4}" destId="{51FFB42C-5A1A-4536-B3A7-2D2C06C7360B}" srcOrd="2" destOrd="0" parTransId="{5E126BF0-40DE-4504-B798-0E1044FB7A6E}" sibTransId="{89799ED0-188F-4E54-999C-BD349F662F2C}"/>
    <dgm:cxn modelId="{DBA2CB92-AE56-4D5A-98A0-0543B75C1704}" srcId="{771F8DF1-98F5-43BF-9D73-837D26D483B4}" destId="{F928F70D-6BE4-464A-86C9-45664E8D4655}" srcOrd="3" destOrd="0" parTransId="{2DEE8303-FD09-4361-90ED-9984A27DB38D}" sibTransId="{AB97CD6E-0E54-47FE-AE86-5C30C4072412}"/>
    <dgm:cxn modelId="{FC173994-D068-4791-A430-B55B88D2066C}" type="presOf" srcId="{D85EE7A9-C218-4439-80F0-47413EE7F07F}" destId="{4B8E13AD-FC07-4DCF-8036-46534E7E7F61}" srcOrd="0" destOrd="0" presId="urn:microsoft.com/office/officeart/2005/8/layout/list1"/>
    <dgm:cxn modelId="{8339C19B-325E-4EA9-BA85-DDB6F4FE0132}" type="presOf" srcId="{2839E146-3CD8-490C-BB8D-D3D2AE6BF8B1}" destId="{6BFF40D5-6706-43CF-8DBC-23D65F9547E2}" srcOrd="0" destOrd="1" presId="urn:microsoft.com/office/officeart/2005/8/layout/list1"/>
    <dgm:cxn modelId="{BF1FF9B3-1B68-45B1-8BD9-13BD0FD53D90}" srcId="{DBBC7FF4-053F-4B4F-94A0-2D313C84C832}" destId="{CB9AAC47-F127-4DCB-A31E-E9A572945327}" srcOrd="3" destOrd="0" parTransId="{766F6DEA-9F19-4EEA-9163-35448D84CF70}" sibTransId="{3AA62385-5499-4F72-9086-DD7251573B03}"/>
    <dgm:cxn modelId="{957F2AD4-546C-4078-85C1-6DE6F1F4660A}" srcId="{771F8DF1-98F5-43BF-9D73-837D26D483B4}" destId="{541F6E87-9D68-430B-A3B9-BDE84527E497}" srcOrd="0" destOrd="0" parTransId="{E4DC22CF-633F-4E82-ADAF-AF0249E46998}" sibTransId="{2E176A79-2EBA-4C1C-9630-E8EC7D2EC4E8}"/>
    <dgm:cxn modelId="{479056E2-4BF3-4791-94A7-A54FEDE8FCA7}" type="presOf" srcId="{D85EE7A9-C218-4439-80F0-47413EE7F07F}" destId="{22F05853-B040-4CCB-A8BA-B37E29823D3E}" srcOrd="1" destOrd="0" presId="urn:microsoft.com/office/officeart/2005/8/layout/list1"/>
    <dgm:cxn modelId="{FF2636E4-08FB-42B7-9B98-E8D6ECA44EBC}" type="presOf" srcId="{6E3D7BB1-6225-46F1-94FF-A4D74DFF88C2}" destId="{07E8EE2B-06B3-474D-BC15-9867D7CDE54A}" srcOrd="0" destOrd="0" presId="urn:microsoft.com/office/officeart/2005/8/layout/list1"/>
    <dgm:cxn modelId="{62E3FF00-D955-4AFB-970D-0A85E3578A8D}" type="presParOf" srcId="{07370520-4C52-4F2D-83FF-0A5A514F021D}" destId="{D41630FF-A082-477B-8D35-031E20C094B9}" srcOrd="0" destOrd="0" presId="urn:microsoft.com/office/officeart/2005/8/layout/list1"/>
    <dgm:cxn modelId="{59186553-5F7F-46BF-92EE-2B43C3D6AB2F}" type="presParOf" srcId="{D41630FF-A082-477B-8D35-031E20C094B9}" destId="{4B8E13AD-FC07-4DCF-8036-46534E7E7F61}" srcOrd="0" destOrd="0" presId="urn:microsoft.com/office/officeart/2005/8/layout/list1"/>
    <dgm:cxn modelId="{D72D2D4D-E24D-4E3F-82CC-B8FCEA257F97}" type="presParOf" srcId="{D41630FF-A082-477B-8D35-031E20C094B9}" destId="{22F05853-B040-4CCB-A8BA-B37E29823D3E}" srcOrd="1" destOrd="0" presId="urn:microsoft.com/office/officeart/2005/8/layout/list1"/>
    <dgm:cxn modelId="{788AAED4-791D-4CA0-89D6-33374A4A3D77}" type="presParOf" srcId="{07370520-4C52-4F2D-83FF-0A5A514F021D}" destId="{3AA04A82-A247-41F9-93A2-7C103D1BD3DC}" srcOrd="1" destOrd="0" presId="urn:microsoft.com/office/officeart/2005/8/layout/list1"/>
    <dgm:cxn modelId="{8F297123-180A-4EA0-B0E0-DD4AD5BF5612}" type="presParOf" srcId="{07370520-4C52-4F2D-83FF-0A5A514F021D}" destId="{014036BB-641E-4A73-ACA1-1D733D115535}" srcOrd="2" destOrd="0" presId="urn:microsoft.com/office/officeart/2005/8/layout/list1"/>
    <dgm:cxn modelId="{C2AD5B4E-89E5-40EC-85BB-2336C7235D8D}" type="presParOf" srcId="{07370520-4C52-4F2D-83FF-0A5A514F021D}" destId="{BDCAE3B9-7889-481B-B4E1-040B17DCFEC9}" srcOrd="3" destOrd="0" presId="urn:microsoft.com/office/officeart/2005/8/layout/list1"/>
    <dgm:cxn modelId="{FCD790E8-68FF-4649-8294-986E6ACDAD36}" type="presParOf" srcId="{07370520-4C52-4F2D-83FF-0A5A514F021D}" destId="{80B81F7B-4EBB-4821-A448-9CCD55256CF9}" srcOrd="4" destOrd="0" presId="urn:microsoft.com/office/officeart/2005/8/layout/list1"/>
    <dgm:cxn modelId="{17CBEFB8-BA27-4EAB-A694-2D8944A93A42}" type="presParOf" srcId="{80B81F7B-4EBB-4821-A448-9CCD55256CF9}" destId="{07E8EE2B-06B3-474D-BC15-9867D7CDE54A}" srcOrd="0" destOrd="0" presId="urn:microsoft.com/office/officeart/2005/8/layout/list1"/>
    <dgm:cxn modelId="{D00BF43D-6A68-4D96-B6C3-A775EB7892F4}" type="presParOf" srcId="{80B81F7B-4EBB-4821-A448-9CCD55256CF9}" destId="{ACE81ACF-2DCA-4879-B072-8F471675C0C1}" srcOrd="1" destOrd="0" presId="urn:microsoft.com/office/officeart/2005/8/layout/list1"/>
    <dgm:cxn modelId="{080D8B8D-3F1E-4375-8B2D-15035C38B2AB}" type="presParOf" srcId="{07370520-4C52-4F2D-83FF-0A5A514F021D}" destId="{12880448-3D3E-4E3F-A70A-4E5CEE4C8FE4}" srcOrd="5" destOrd="0" presId="urn:microsoft.com/office/officeart/2005/8/layout/list1"/>
    <dgm:cxn modelId="{51A43B0A-6E0F-4542-A975-6D909A33C455}" type="presParOf" srcId="{07370520-4C52-4F2D-83FF-0A5A514F021D}" destId="{D57A3114-E4F8-4BFF-BF0A-EB948C95793B}" srcOrd="6" destOrd="0" presId="urn:microsoft.com/office/officeart/2005/8/layout/list1"/>
    <dgm:cxn modelId="{3917EC90-A166-4976-86C1-BDFA71649EF6}" type="presParOf" srcId="{07370520-4C52-4F2D-83FF-0A5A514F021D}" destId="{4B9B2F5B-1030-469C-BB97-B6BBC4BCCCFD}" srcOrd="7" destOrd="0" presId="urn:microsoft.com/office/officeart/2005/8/layout/list1"/>
    <dgm:cxn modelId="{00267378-B074-4784-8CB1-8EC2D074A351}" type="presParOf" srcId="{07370520-4C52-4F2D-83FF-0A5A514F021D}" destId="{94B637FF-5D77-43B8-8DC0-FCAACEF7E6FD}" srcOrd="8" destOrd="0" presId="urn:microsoft.com/office/officeart/2005/8/layout/list1"/>
    <dgm:cxn modelId="{6EAAD6D2-E165-4784-8416-837D5C44DF78}" type="presParOf" srcId="{94B637FF-5D77-43B8-8DC0-FCAACEF7E6FD}" destId="{A5B1F01B-3B2F-4F99-8AD7-032AE7CC6483}" srcOrd="0" destOrd="0" presId="urn:microsoft.com/office/officeart/2005/8/layout/list1"/>
    <dgm:cxn modelId="{20E1FDCF-ACED-4A49-8731-5647D79EEC4E}" type="presParOf" srcId="{94B637FF-5D77-43B8-8DC0-FCAACEF7E6FD}" destId="{17AB9CAF-ADBE-45A2-91F8-10B8373F16BE}" srcOrd="1" destOrd="0" presId="urn:microsoft.com/office/officeart/2005/8/layout/list1"/>
    <dgm:cxn modelId="{43AB72B0-434E-4E03-9800-C66D6CB05384}" type="presParOf" srcId="{07370520-4C52-4F2D-83FF-0A5A514F021D}" destId="{297E64FB-96D7-4F4F-97F4-624EA7360E7F}" srcOrd="9" destOrd="0" presId="urn:microsoft.com/office/officeart/2005/8/layout/list1"/>
    <dgm:cxn modelId="{FFF3CECA-895C-419D-A099-69258BC37A7C}" type="presParOf" srcId="{07370520-4C52-4F2D-83FF-0A5A514F021D}" destId="{6BFF40D5-6706-43CF-8DBC-23D65F9547E2}" srcOrd="10" destOrd="0" presId="urn:microsoft.com/office/officeart/2005/8/layout/list1"/>
    <dgm:cxn modelId="{B5B8A1FD-F2E1-42B8-BBA9-53FCFEE61635}" type="presParOf" srcId="{07370520-4C52-4F2D-83FF-0A5A514F021D}" destId="{2698EEFA-98A7-4355-B700-DCCE86480EAE}" srcOrd="11" destOrd="0" presId="urn:microsoft.com/office/officeart/2005/8/layout/list1"/>
    <dgm:cxn modelId="{4B7728E3-8F12-4F27-A24A-0E08655A45A2}" type="presParOf" srcId="{07370520-4C52-4F2D-83FF-0A5A514F021D}" destId="{22D1F00A-B1C3-4D55-938E-4B7929CFAE10}" srcOrd="12" destOrd="0" presId="urn:microsoft.com/office/officeart/2005/8/layout/list1"/>
    <dgm:cxn modelId="{64C4D182-BDDA-4E1E-8321-FEFD2C87C076}" type="presParOf" srcId="{22D1F00A-B1C3-4D55-938E-4B7929CFAE10}" destId="{939FC254-6429-43E4-B63C-BAC55DF4A487}" srcOrd="0" destOrd="0" presId="urn:microsoft.com/office/officeart/2005/8/layout/list1"/>
    <dgm:cxn modelId="{1A89F07A-11C1-4329-84F6-260E2EECF183}" type="presParOf" srcId="{22D1F00A-B1C3-4D55-938E-4B7929CFAE10}" destId="{72CE699E-7AA5-4085-AAA5-1BC730336038}" srcOrd="1" destOrd="0" presId="urn:microsoft.com/office/officeart/2005/8/layout/list1"/>
    <dgm:cxn modelId="{E1B6738B-737F-4F40-A16A-9EC767746071}" type="presParOf" srcId="{07370520-4C52-4F2D-83FF-0A5A514F021D}" destId="{299A4582-A218-4AC1-8216-4FDB118A2676}" srcOrd="13" destOrd="0" presId="urn:microsoft.com/office/officeart/2005/8/layout/list1"/>
    <dgm:cxn modelId="{4D5FAFCD-03AE-46C4-950A-2D5F88CF4B86}" type="presParOf" srcId="{07370520-4C52-4F2D-83FF-0A5A514F021D}" destId="{49ACF5AA-F1B9-4D9C-BB7B-2A4E77C32DD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21E31-B1C2-4D91-AEBB-664B0BB49D85}">
      <dsp:nvSpPr>
        <dsp:cNvPr id="0" name=""/>
        <dsp:cNvSpPr/>
      </dsp:nvSpPr>
      <dsp:spPr>
        <a:xfrm>
          <a:off x="0" y="6096"/>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Young lady with metastatic ovarian cancer</a:t>
          </a:r>
        </a:p>
      </dsp:txBody>
      <dsp:txXfrm>
        <a:off x="30442" y="36538"/>
        <a:ext cx="10454716" cy="562726"/>
      </dsp:txXfrm>
    </dsp:sp>
    <dsp:sp modelId="{FA4FBF89-EB57-4473-B503-A548CF9ADC20}">
      <dsp:nvSpPr>
        <dsp:cNvPr id="0" name=""/>
        <dsp:cNvSpPr/>
      </dsp:nvSpPr>
      <dsp:spPr>
        <a:xfrm>
          <a:off x="0" y="704586"/>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Multiple lines of cancer directed treatment</a:t>
          </a:r>
        </a:p>
      </dsp:txBody>
      <dsp:txXfrm>
        <a:off x="30442" y="735028"/>
        <a:ext cx="10454716" cy="562726"/>
      </dsp:txXfrm>
    </dsp:sp>
    <dsp:sp modelId="{842CE652-5B4E-434B-9D53-46981E9630FD}">
      <dsp:nvSpPr>
        <dsp:cNvPr id="0" name=""/>
        <dsp:cNvSpPr/>
      </dsp:nvSpPr>
      <dsp:spPr>
        <a:xfrm>
          <a:off x="0" y="1403076"/>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Keen for more (family or patient)</a:t>
          </a:r>
        </a:p>
      </dsp:txBody>
      <dsp:txXfrm>
        <a:off x="30442" y="1433518"/>
        <a:ext cx="10454716" cy="562726"/>
      </dsp:txXfrm>
    </dsp:sp>
    <dsp:sp modelId="{4BB34FD7-2DDC-4910-B9AE-0E6442785045}">
      <dsp:nvSpPr>
        <dsp:cNvPr id="0" name=""/>
        <dsp:cNvSpPr/>
      </dsp:nvSpPr>
      <dsp:spPr>
        <a:xfrm>
          <a:off x="0" y="2101567"/>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DISTRESS</a:t>
          </a:r>
        </a:p>
      </dsp:txBody>
      <dsp:txXfrm>
        <a:off x="30442" y="2132009"/>
        <a:ext cx="10454716" cy="562726"/>
      </dsp:txXfrm>
    </dsp:sp>
    <dsp:sp modelId="{A690C2FD-78A5-4F09-B17A-E3AF3DF824B4}">
      <dsp:nvSpPr>
        <dsp:cNvPr id="0" name=""/>
        <dsp:cNvSpPr/>
      </dsp:nvSpPr>
      <dsp:spPr>
        <a:xfrm>
          <a:off x="0" y="2725177"/>
          <a:ext cx="10515600"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Patient – total pain</a:t>
          </a:r>
        </a:p>
        <a:p>
          <a:pPr marL="228600" lvl="1" indent="-228600" algn="l" defTabSz="889000">
            <a:lnSpc>
              <a:spcPct val="90000"/>
            </a:lnSpc>
            <a:spcBef>
              <a:spcPct val="0"/>
            </a:spcBef>
            <a:spcAft>
              <a:spcPct val="20000"/>
            </a:spcAft>
            <a:buChar char="•"/>
          </a:pPr>
          <a:r>
            <a:rPr lang="en-US" sz="2000" kern="1200"/>
            <a:t>Husband and extended family </a:t>
          </a:r>
        </a:p>
      </dsp:txBody>
      <dsp:txXfrm>
        <a:off x="0" y="2725177"/>
        <a:ext cx="10515600" cy="699660"/>
      </dsp:txXfrm>
    </dsp:sp>
    <dsp:sp modelId="{E0771F24-8A87-4C40-8FA1-495D0D459155}">
      <dsp:nvSpPr>
        <dsp:cNvPr id="0" name=""/>
        <dsp:cNvSpPr/>
      </dsp:nvSpPr>
      <dsp:spPr>
        <a:xfrm>
          <a:off x="0" y="3424837"/>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Palliative care team </a:t>
          </a:r>
        </a:p>
      </dsp:txBody>
      <dsp:txXfrm>
        <a:off x="30442" y="3455279"/>
        <a:ext cx="10454716" cy="562726"/>
      </dsp:txXfrm>
    </dsp:sp>
    <dsp:sp modelId="{EEFD1F8C-D4FE-4B92-955C-3FD334BF7BDA}">
      <dsp:nvSpPr>
        <dsp:cNvPr id="0" name=""/>
        <dsp:cNvSpPr/>
      </dsp:nvSpPr>
      <dsp:spPr>
        <a:xfrm>
          <a:off x="0" y="4048447"/>
          <a:ext cx="105156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Adequate symptom relief</a:t>
          </a:r>
        </a:p>
        <a:p>
          <a:pPr marL="228600" lvl="1" indent="-228600" algn="l" defTabSz="889000">
            <a:lnSpc>
              <a:spcPct val="90000"/>
            </a:lnSpc>
            <a:spcBef>
              <a:spcPct val="0"/>
            </a:spcBef>
            <a:spcAft>
              <a:spcPct val="20000"/>
            </a:spcAft>
            <a:buChar char="•"/>
          </a:pPr>
          <a:r>
            <a:rPr lang="en-US" sz="2000" kern="1200" dirty="0"/>
            <a:t>Decision making – family meeting - stop oncological treatment</a:t>
          </a:r>
        </a:p>
        <a:p>
          <a:pPr marL="228600" lvl="1" indent="-228600" algn="l" defTabSz="889000">
            <a:lnSpc>
              <a:spcPct val="90000"/>
            </a:lnSpc>
            <a:spcBef>
              <a:spcPct val="0"/>
            </a:spcBef>
            <a:spcAft>
              <a:spcPct val="20000"/>
            </a:spcAft>
            <a:buChar char="•"/>
          </a:pPr>
          <a:r>
            <a:rPr lang="en-IN" sz="2000" kern="1200" dirty="0"/>
            <a:t>Short hospital stay to optimise symptom control</a:t>
          </a:r>
          <a:endParaRPr lang="en-US" sz="2000" kern="1200" dirty="0"/>
        </a:p>
        <a:p>
          <a:pPr marL="228600" lvl="1" indent="-228600" algn="l" defTabSz="889000">
            <a:lnSpc>
              <a:spcPct val="90000"/>
            </a:lnSpc>
            <a:spcBef>
              <a:spcPct val="0"/>
            </a:spcBef>
            <a:spcAft>
              <a:spcPct val="20000"/>
            </a:spcAft>
            <a:buChar char="•"/>
          </a:pPr>
          <a:r>
            <a:rPr lang="en-US" sz="2000" kern="1200"/>
            <a:t>Desire to continue care at home</a:t>
          </a:r>
        </a:p>
        <a:p>
          <a:pPr marL="228600" lvl="1" indent="-228600" algn="l" defTabSz="889000">
            <a:lnSpc>
              <a:spcPct val="90000"/>
            </a:lnSpc>
            <a:spcBef>
              <a:spcPct val="0"/>
            </a:spcBef>
            <a:spcAft>
              <a:spcPct val="20000"/>
            </a:spcAft>
            <a:buChar char="•"/>
          </a:pPr>
          <a:r>
            <a:rPr lang="en-US" sz="2000" kern="1200" dirty="0"/>
            <a:t>Family members empowered</a:t>
          </a:r>
        </a:p>
      </dsp:txBody>
      <dsp:txXfrm>
        <a:off x="0" y="4048447"/>
        <a:ext cx="10515600" cy="172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7CDAF-89C9-4674-A735-231B1B61D093}">
      <dsp:nvSpPr>
        <dsp:cNvPr id="0" name=""/>
        <dsp:cNvSpPr/>
      </dsp:nvSpPr>
      <dsp:spPr>
        <a:xfrm>
          <a:off x="0" y="2651"/>
          <a:ext cx="102459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38F7D2-F639-4FC2-AF95-1799874EDC62}">
      <dsp:nvSpPr>
        <dsp:cNvPr id="0" name=""/>
        <dsp:cNvSpPr/>
      </dsp:nvSpPr>
      <dsp:spPr>
        <a:xfrm>
          <a:off x="0" y="2651"/>
          <a:ext cx="10245969" cy="180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t>
          </a:r>
          <a:r>
            <a:rPr lang="en-US" sz="2800" kern="1200" dirty="0"/>
            <a:t>Palliative care is the active, total care of patients with </a:t>
          </a:r>
          <a:r>
            <a:rPr lang="en-US" sz="2800" b="1" u="none" kern="1200" dirty="0"/>
            <a:t>progressive, far advanced disease </a:t>
          </a:r>
          <a:r>
            <a:rPr lang="en-US" sz="2800" u="none" kern="1200" dirty="0"/>
            <a:t>and </a:t>
          </a:r>
          <a:r>
            <a:rPr lang="en-US" sz="2800" b="1" u="none" kern="1200" dirty="0"/>
            <a:t>limited life expectancy</a:t>
          </a:r>
          <a:r>
            <a:rPr lang="en-US" sz="2800" b="1" u="sng" kern="1200" dirty="0"/>
            <a:t> </a:t>
          </a:r>
          <a:r>
            <a:rPr lang="en-US" sz="2800" kern="1200" dirty="0"/>
            <a:t>whose disease is </a:t>
          </a:r>
          <a:r>
            <a:rPr lang="en-US" sz="2800" b="1" u="sng" kern="1200" dirty="0"/>
            <a:t>not responsive to curative treatment</a:t>
          </a:r>
          <a:r>
            <a:rPr lang="en-US" sz="2800" b="1" kern="1200" dirty="0"/>
            <a:t> …..” </a:t>
          </a:r>
          <a:r>
            <a:rPr lang="en-US" sz="2200" kern="1200" dirty="0">
              <a:solidFill>
                <a:srgbClr val="00B0F0"/>
              </a:solidFill>
            </a:rPr>
            <a:t>(WHO 1990)</a:t>
          </a:r>
          <a:br>
            <a:rPr lang="en-US" sz="2200" kern="1200" dirty="0">
              <a:solidFill>
                <a:srgbClr val="00B0F0"/>
              </a:solidFill>
            </a:rPr>
          </a:br>
          <a:endParaRPr lang="en-US" sz="2200" kern="1200" dirty="0">
            <a:solidFill>
              <a:srgbClr val="00B0F0"/>
            </a:solidFill>
          </a:endParaRPr>
        </a:p>
      </dsp:txBody>
      <dsp:txXfrm>
        <a:off x="0" y="2651"/>
        <a:ext cx="10245969" cy="1807995"/>
      </dsp:txXfrm>
    </dsp:sp>
    <dsp:sp modelId="{9E1106E6-65BC-4184-9E0C-12DFB345C526}">
      <dsp:nvSpPr>
        <dsp:cNvPr id="0" name=""/>
        <dsp:cNvSpPr/>
      </dsp:nvSpPr>
      <dsp:spPr>
        <a:xfrm>
          <a:off x="0" y="1810646"/>
          <a:ext cx="102459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1A1F6-DB30-44EC-B42A-D3A527AC4CF0}">
      <dsp:nvSpPr>
        <dsp:cNvPr id="0" name=""/>
        <dsp:cNvSpPr/>
      </dsp:nvSpPr>
      <dsp:spPr>
        <a:xfrm>
          <a:off x="0" y="1810646"/>
          <a:ext cx="10245969" cy="180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Palliative care is an approach that improves the quality of life of patients and their families facing …..with </a:t>
          </a:r>
          <a:r>
            <a:rPr lang="en-US" sz="2800" b="1" u="sng" kern="1200" dirty="0"/>
            <a:t>life-threatening illness, </a:t>
          </a:r>
          <a:r>
            <a:rPr lang="en-US" sz="2800" kern="1200" dirty="0"/>
            <a:t>through the </a:t>
          </a:r>
          <a:r>
            <a:rPr lang="en-US" sz="2800" b="1" u="sng" kern="1200" dirty="0"/>
            <a:t>prevention  and relief of suffering </a:t>
          </a:r>
          <a:r>
            <a:rPr lang="en-US" sz="2800" kern="1200" dirty="0"/>
            <a:t>by means of </a:t>
          </a:r>
          <a:r>
            <a:rPr lang="en-US" sz="2800" b="1" u="sng" kern="1200" dirty="0"/>
            <a:t>early identification</a:t>
          </a:r>
          <a:r>
            <a:rPr lang="en-US" sz="2800" kern="1200" dirty="0"/>
            <a:t>……</a:t>
          </a:r>
          <a:r>
            <a:rPr lang="en-US" sz="2800" b="1" kern="1200" dirty="0"/>
            <a:t>“ </a:t>
          </a:r>
          <a:r>
            <a:rPr lang="en-US" sz="2200" kern="1200" dirty="0">
              <a:solidFill>
                <a:srgbClr val="00B0F0"/>
              </a:solidFill>
            </a:rPr>
            <a:t>(WHO 2002)</a:t>
          </a:r>
        </a:p>
      </dsp:txBody>
      <dsp:txXfrm>
        <a:off x="0" y="1810646"/>
        <a:ext cx="10245969" cy="1807995"/>
      </dsp:txXfrm>
    </dsp:sp>
    <dsp:sp modelId="{8BD4750B-CA92-41BA-9D3D-337CA9430967}">
      <dsp:nvSpPr>
        <dsp:cNvPr id="0" name=""/>
        <dsp:cNvSpPr/>
      </dsp:nvSpPr>
      <dsp:spPr>
        <a:xfrm>
          <a:off x="0" y="3618641"/>
          <a:ext cx="102459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6C7C5-770D-459B-BC99-C7A0FB032A5F}">
      <dsp:nvSpPr>
        <dsp:cNvPr id="0" name=""/>
        <dsp:cNvSpPr/>
      </dsp:nvSpPr>
      <dsp:spPr>
        <a:xfrm>
          <a:off x="0" y="3618641"/>
          <a:ext cx="10245969" cy="180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00B0F0"/>
              </a:solidFill>
            </a:rPr>
            <a:t>Consensus-based Definition (2020) </a:t>
          </a:r>
        </a:p>
        <a:p>
          <a:pPr marL="0" lvl="0" indent="0" algn="l" defTabSz="1244600">
            <a:lnSpc>
              <a:spcPct val="90000"/>
            </a:lnSpc>
            <a:spcBef>
              <a:spcPct val="0"/>
            </a:spcBef>
            <a:spcAft>
              <a:spcPct val="35000"/>
            </a:spcAft>
            <a:buNone/>
          </a:pPr>
          <a:r>
            <a:rPr lang="en-US" sz="2800" kern="1200" dirty="0"/>
            <a:t>Palliative care is the active holistic care of individuals across all ages with </a:t>
          </a:r>
          <a:r>
            <a:rPr lang="en-US" sz="2800" b="1" u="sng" kern="1200" dirty="0"/>
            <a:t>serious health-related suffering </a:t>
          </a:r>
          <a:r>
            <a:rPr lang="en-US" sz="2800" kern="1200" dirty="0"/>
            <a:t>due to </a:t>
          </a:r>
          <a:r>
            <a:rPr lang="en-US" sz="2800" u="none" kern="1200" dirty="0"/>
            <a:t>severe illness </a:t>
          </a:r>
          <a:r>
            <a:rPr lang="en-US" sz="2800" kern="1200" dirty="0"/>
            <a:t>and especially of those near the end of life…..</a:t>
          </a:r>
        </a:p>
      </dsp:txBody>
      <dsp:txXfrm>
        <a:off x="0" y="3618641"/>
        <a:ext cx="10245969" cy="1807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5B766-9F7D-40E9-9C5C-C54CA37B9547}">
      <dsp:nvSpPr>
        <dsp:cNvPr id="0" name=""/>
        <dsp:cNvSpPr/>
      </dsp:nvSpPr>
      <dsp:spPr>
        <a:xfrm>
          <a:off x="0" y="40239"/>
          <a:ext cx="4707924" cy="1392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dirty="0"/>
            <a:t>Changing population demographics </a:t>
          </a:r>
          <a:endParaRPr lang="en-US" sz="3500" kern="1200" dirty="0"/>
        </a:p>
      </dsp:txBody>
      <dsp:txXfrm>
        <a:off x="67966" y="108205"/>
        <a:ext cx="4571992" cy="1256367"/>
      </dsp:txXfrm>
    </dsp:sp>
    <dsp:sp modelId="{FBF12C5B-5FCD-4A23-921F-792E413EC195}">
      <dsp:nvSpPr>
        <dsp:cNvPr id="0" name=""/>
        <dsp:cNvSpPr/>
      </dsp:nvSpPr>
      <dsp:spPr>
        <a:xfrm>
          <a:off x="0" y="1533339"/>
          <a:ext cx="4707924" cy="1392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Changing disease epidemiology </a:t>
          </a:r>
          <a:endParaRPr lang="en-US" sz="3500" kern="1200"/>
        </a:p>
      </dsp:txBody>
      <dsp:txXfrm>
        <a:off x="67966" y="1601305"/>
        <a:ext cx="4571992" cy="1256367"/>
      </dsp:txXfrm>
    </dsp:sp>
    <dsp:sp modelId="{55241208-7C1B-4F1D-A9ED-EDA2BBA42C0F}">
      <dsp:nvSpPr>
        <dsp:cNvPr id="0" name=""/>
        <dsp:cNvSpPr/>
      </dsp:nvSpPr>
      <dsp:spPr>
        <a:xfrm>
          <a:off x="0" y="2925639"/>
          <a:ext cx="4707924" cy="333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477"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GB" sz="2700" kern="1200" dirty="0"/>
            <a:t>More deaths from chronic non-communicable diseases</a:t>
          </a:r>
          <a:endParaRPr lang="en-US" sz="2700" kern="1200" dirty="0"/>
        </a:p>
        <a:p>
          <a:pPr marL="228600" lvl="1" indent="-228600" algn="l" defTabSz="1200150">
            <a:lnSpc>
              <a:spcPct val="90000"/>
            </a:lnSpc>
            <a:spcBef>
              <a:spcPct val="0"/>
            </a:spcBef>
            <a:spcAft>
              <a:spcPct val="20000"/>
            </a:spcAft>
            <a:buChar char="•"/>
          </a:pPr>
          <a:r>
            <a:rPr lang="en-GB" sz="2700" kern="1200" dirty="0"/>
            <a:t>UHC is not possible without a universal approach to palliative care through primary care teams</a:t>
          </a:r>
          <a:endParaRPr lang="en-US" sz="2700" kern="1200" dirty="0"/>
        </a:p>
        <a:p>
          <a:pPr marL="228600" lvl="1" indent="-228600" algn="l" defTabSz="1200150">
            <a:lnSpc>
              <a:spcPct val="90000"/>
            </a:lnSpc>
            <a:spcBef>
              <a:spcPct val="0"/>
            </a:spcBef>
            <a:spcAft>
              <a:spcPct val="20000"/>
            </a:spcAft>
            <a:buChar char="•"/>
          </a:pPr>
          <a:r>
            <a:rPr lang="en-US" sz="2700" b="1" kern="1200" dirty="0"/>
            <a:t>Need to e</a:t>
          </a:r>
          <a:r>
            <a:rPr lang="en-GB" sz="2700" b="1" kern="1200" dirty="0" err="1"/>
            <a:t>mpower</a:t>
          </a:r>
          <a:r>
            <a:rPr lang="en-GB" sz="2700" kern="1200" dirty="0"/>
            <a:t> health care teams </a:t>
          </a:r>
          <a:endParaRPr lang="en-US" sz="2700" kern="1200" dirty="0"/>
        </a:p>
      </dsp:txBody>
      <dsp:txXfrm>
        <a:off x="0" y="2925639"/>
        <a:ext cx="4707924" cy="3332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FFCA6-F568-4C3D-8D2B-330CD46C028C}">
      <dsp:nvSpPr>
        <dsp:cNvPr id="0" name=""/>
        <dsp:cNvSpPr/>
      </dsp:nvSpPr>
      <dsp:spPr>
        <a:xfrm>
          <a:off x="0" y="671"/>
          <a:ext cx="676435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15EEF-E212-451D-8303-AAA761E4F7D7}">
      <dsp:nvSpPr>
        <dsp:cNvPr id="0" name=""/>
        <dsp:cNvSpPr/>
      </dsp:nvSpPr>
      <dsp:spPr>
        <a:xfrm>
          <a:off x="0" y="671"/>
          <a:ext cx="6764357"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IN" sz="2900" kern="1200" dirty="0"/>
            <a:t>Palliative care is NOT end-of-life care</a:t>
          </a:r>
          <a:endParaRPr lang="en-US" sz="2900" kern="1200" dirty="0"/>
        </a:p>
      </dsp:txBody>
      <dsp:txXfrm>
        <a:off x="0" y="671"/>
        <a:ext cx="6764357" cy="1100668"/>
      </dsp:txXfrm>
    </dsp:sp>
    <dsp:sp modelId="{75271E00-43B9-4A12-8E21-D10CCE3845D6}">
      <dsp:nvSpPr>
        <dsp:cNvPr id="0" name=""/>
        <dsp:cNvSpPr/>
      </dsp:nvSpPr>
      <dsp:spPr>
        <a:xfrm>
          <a:off x="0" y="1101340"/>
          <a:ext cx="676435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3694C8-8E01-4684-B9D9-720788E73B5F}">
      <dsp:nvSpPr>
        <dsp:cNvPr id="0" name=""/>
        <dsp:cNvSpPr/>
      </dsp:nvSpPr>
      <dsp:spPr>
        <a:xfrm>
          <a:off x="0" y="1101340"/>
          <a:ext cx="6764357"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IN" sz="2900" kern="1200" dirty="0"/>
            <a:t>Early integration of palliative care improves patient and health care outcomes</a:t>
          </a:r>
          <a:endParaRPr lang="en-US" sz="2900" kern="1200" dirty="0"/>
        </a:p>
      </dsp:txBody>
      <dsp:txXfrm>
        <a:off x="0" y="1101340"/>
        <a:ext cx="6764357" cy="1100668"/>
      </dsp:txXfrm>
    </dsp:sp>
    <dsp:sp modelId="{3B631C64-DB93-4CCB-8B2F-D44E79ECC8A3}">
      <dsp:nvSpPr>
        <dsp:cNvPr id="0" name=""/>
        <dsp:cNvSpPr/>
      </dsp:nvSpPr>
      <dsp:spPr>
        <a:xfrm>
          <a:off x="0" y="2202009"/>
          <a:ext cx="676435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3F916E-45DD-407A-8DBD-E96D8EE09938}">
      <dsp:nvSpPr>
        <dsp:cNvPr id="0" name=""/>
        <dsp:cNvSpPr/>
      </dsp:nvSpPr>
      <dsp:spPr>
        <a:xfrm>
          <a:off x="0" y="2202009"/>
          <a:ext cx="6764357"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IN" sz="2900" kern="1200" dirty="0"/>
            <a:t>Identify early, assess and support needs in all four dimensions</a:t>
          </a:r>
          <a:endParaRPr lang="en-US" sz="2900" kern="1200" dirty="0"/>
        </a:p>
      </dsp:txBody>
      <dsp:txXfrm>
        <a:off x="0" y="2202009"/>
        <a:ext cx="6764357" cy="1100668"/>
      </dsp:txXfrm>
    </dsp:sp>
    <dsp:sp modelId="{265A1182-97E6-410D-9193-9EE29A0B5EDF}">
      <dsp:nvSpPr>
        <dsp:cNvPr id="0" name=""/>
        <dsp:cNvSpPr/>
      </dsp:nvSpPr>
      <dsp:spPr>
        <a:xfrm>
          <a:off x="0" y="3302678"/>
          <a:ext cx="676435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41EECB-7ACB-4CEB-AFA6-8C148C4CB548}">
      <dsp:nvSpPr>
        <dsp:cNvPr id="0" name=""/>
        <dsp:cNvSpPr/>
      </dsp:nvSpPr>
      <dsp:spPr>
        <a:xfrm>
          <a:off x="0" y="3302678"/>
          <a:ext cx="6764357"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IN" sz="2900" kern="1200" dirty="0"/>
            <a:t>Consider targeted model / need based palliative care integration</a:t>
          </a:r>
          <a:endParaRPr lang="en-US" sz="2900" kern="1200" dirty="0"/>
        </a:p>
      </dsp:txBody>
      <dsp:txXfrm>
        <a:off x="0" y="3302678"/>
        <a:ext cx="6764357" cy="1100668"/>
      </dsp:txXfrm>
    </dsp:sp>
    <dsp:sp modelId="{801FE520-4929-4F79-9467-0E319B30CD9D}">
      <dsp:nvSpPr>
        <dsp:cNvPr id="0" name=""/>
        <dsp:cNvSpPr/>
      </dsp:nvSpPr>
      <dsp:spPr>
        <a:xfrm>
          <a:off x="0" y="4403347"/>
          <a:ext cx="676435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6E022-8411-4B30-8B3B-F6FA733F7637}">
      <dsp:nvSpPr>
        <dsp:cNvPr id="0" name=""/>
        <dsp:cNvSpPr/>
      </dsp:nvSpPr>
      <dsp:spPr>
        <a:xfrm>
          <a:off x="0" y="4403347"/>
          <a:ext cx="6764357"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Ongoing training and education in palliative care</a:t>
          </a:r>
        </a:p>
      </dsp:txBody>
      <dsp:txXfrm>
        <a:off x="0" y="4403347"/>
        <a:ext cx="6764357" cy="11006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036BB-641E-4A73-ACA1-1D733D115535}">
      <dsp:nvSpPr>
        <dsp:cNvPr id="0" name=""/>
        <dsp:cNvSpPr/>
      </dsp:nvSpPr>
      <dsp:spPr>
        <a:xfrm>
          <a:off x="0" y="441828"/>
          <a:ext cx="511893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F05853-B040-4CCB-A8BA-B37E29823D3E}">
      <dsp:nvSpPr>
        <dsp:cNvPr id="0" name=""/>
        <dsp:cNvSpPr/>
      </dsp:nvSpPr>
      <dsp:spPr>
        <a:xfrm>
          <a:off x="255946" y="58068"/>
          <a:ext cx="3583251"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438" tIns="0" rIns="135438" bIns="0" numCol="1" spcCol="1270" anchor="ctr" anchorCtr="0">
          <a:noAutofit/>
        </a:bodyPr>
        <a:lstStyle/>
        <a:p>
          <a:pPr marL="0" lvl="0" indent="0" algn="l" defTabSz="889000">
            <a:lnSpc>
              <a:spcPct val="90000"/>
            </a:lnSpc>
            <a:spcBef>
              <a:spcPct val="0"/>
            </a:spcBef>
            <a:spcAft>
              <a:spcPct val="35000"/>
            </a:spcAft>
            <a:buNone/>
          </a:pPr>
          <a:r>
            <a:rPr lang="en-US" sz="2000" kern="1200" dirty="0"/>
            <a:t>Palliative care FOR ALL (universal)</a:t>
          </a:r>
        </a:p>
      </dsp:txBody>
      <dsp:txXfrm>
        <a:off x="293413" y="95535"/>
        <a:ext cx="3508317" cy="692586"/>
      </dsp:txXfrm>
    </dsp:sp>
    <dsp:sp modelId="{D57A3114-E4F8-4BFF-BF0A-EB948C95793B}">
      <dsp:nvSpPr>
        <dsp:cNvPr id="0" name=""/>
        <dsp:cNvSpPr/>
      </dsp:nvSpPr>
      <dsp:spPr>
        <a:xfrm>
          <a:off x="0" y="1621188"/>
          <a:ext cx="5118930"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81ACF-2DCA-4879-B072-8F471675C0C1}">
      <dsp:nvSpPr>
        <dsp:cNvPr id="0" name=""/>
        <dsp:cNvSpPr/>
      </dsp:nvSpPr>
      <dsp:spPr>
        <a:xfrm>
          <a:off x="255946" y="1237428"/>
          <a:ext cx="3583251"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438" tIns="0" rIns="135438" bIns="0" numCol="1" spcCol="1270" anchor="ctr" anchorCtr="0">
          <a:noAutofit/>
        </a:bodyPr>
        <a:lstStyle/>
        <a:p>
          <a:pPr marL="0" lvl="0" indent="0" algn="l" defTabSz="889000">
            <a:lnSpc>
              <a:spcPct val="90000"/>
            </a:lnSpc>
            <a:spcBef>
              <a:spcPct val="0"/>
            </a:spcBef>
            <a:spcAft>
              <a:spcPct val="35000"/>
            </a:spcAft>
            <a:buNone/>
          </a:pPr>
          <a:r>
            <a:rPr lang="en-IN" sz="2000" kern="1200" dirty="0"/>
            <a:t>From Beginning to End</a:t>
          </a:r>
          <a:endParaRPr lang="en-US" sz="2000" kern="1200" dirty="0"/>
        </a:p>
      </dsp:txBody>
      <dsp:txXfrm>
        <a:off x="293413" y="1274895"/>
        <a:ext cx="3508317" cy="692586"/>
      </dsp:txXfrm>
    </dsp:sp>
    <dsp:sp modelId="{6BFF40D5-6706-43CF-8DBC-23D65F9547E2}">
      <dsp:nvSpPr>
        <dsp:cNvPr id="0" name=""/>
        <dsp:cNvSpPr/>
      </dsp:nvSpPr>
      <dsp:spPr>
        <a:xfrm>
          <a:off x="0" y="2800548"/>
          <a:ext cx="5118930" cy="196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7286" tIns="541528" rIns="397286"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ALL</a:t>
          </a:r>
          <a:r>
            <a:rPr lang="en-US" sz="2000" kern="1200" dirty="0"/>
            <a:t> </a:t>
          </a:r>
          <a:r>
            <a:rPr lang="en-US" sz="2000" b="1" kern="1200" dirty="0"/>
            <a:t>WHO</a:t>
          </a:r>
          <a:r>
            <a:rPr lang="en-US" sz="2000" kern="1200" dirty="0"/>
            <a:t> need</a:t>
          </a:r>
        </a:p>
        <a:p>
          <a:pPr marL="228600" lvl="1" indent="-228600" algn="l" defTabSz="889000">
            <a:lnSpc>
              <a:spcPct val="90000"/>
            </a:lnSpc>
            <a:spcBef>
              <a:spcPct val="0"/>
            </a:spcBef>
            <a:spcAft>
              <a:spcPct val="15000"/>
            </a:spcAft>
            <a:buChar char="•"/>
          </a:pPr>
          <a:r>
            <a:rPr lang="en-US" sz="2000" b="1" kern="1200"/>
            <a:t>WHEN </a:t>
          </a:r>
          <a:r>
            <a:rPr lang="en-US" sz="2000" kern="1200"/>
            <a:t>they need</a:t>
          </a:r>
        </a:p>
        <a:p>
          <a:pPr marL="228600" lvl="1" indent="-228600" algn="l" defTabSz="889000">
            <a:lnSpc>
              <a:spcPct val="90000"/>
            </a:lnSpc>
            <a:spcBef>
              <a:spcPct val="0"/>
            </a:spcBef>
            <a:spcAft>
              <a:spcPct val="15000"/>
            </a:spcAft>
            <a:buChar char="•"/>
          </a:pPr>
          <a:r>
            <a:rPr lang="en-US" sz="2000" b="1" kern="1200" dirty="0"/>
            <a:t>WHERE</a:t>
          </a:r>
          <a:r>
            <a:rPr lang="en-US" sz="2000" kern="1200" dirty="0"/>
            <a:t> they need</a:t>
          </a:r>
        </a:p>
        <a:p>
          <a:pPr marL="228600" lvl="1" indent="-228600" algn="l" defTabSz="889000">
            <a:lnSpc>
              <a:spcPct val="90000"/>
            </a:lnSpc>
            <a:spcBef>
              <a:spcPct val="0"/>
            </a:spcBef>
            <a:spcAft>
              <a:spcPct val="15000"/>
            </a:spcAft>
            <a:buChar char="•"/>
          </a:pPr>
          <a:r>
            <a:rPr lang="en-IN" sz="2000" b="1" kern="1200" dirty="0"/>
            <a:t>UNTIL</a:t>
          </a:r>
          <a:r>
            <a:rPr lang="en-IN" sz="2000" kern="1200" dirty="0"/>
            <a:t> they need</a:t>
          </a:r>
          <a:endParaRPr lang="en-US" sz="2000" kern="1200" dirty="0"/>
        </a:p>
      </dsp:txBody>
      <dsp:txXfrm>
        <a:off x="0" y="2800548"/>
        <a:ext cx="5118930" cy="1965600"/>
      </dsp:txXfrm>
    </dsp:sp>
    <dsp:sp modelId="{17AB9CAF-ADBE-45A2-91F8-10B8373F16BE}">
      <dsp:nvSpPr>
        <dsp:cNvPr id="0" name=""/>
        <dsp:cNvSpPr/>
      </dsp:nvSpPr>
      <dsp:spPr>
        <a:xfrm>
          <a:off x="255946" y="2416788"/>
          <a:ext cx="3583251"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438" tIns="0" rIns="135438" bIns="0" numCol="1" spcCol="1270" anchor="ctr" anchorCtr="0">
          <a:noAutofit/>
        </a:bodyPr>
        <a:lstStyle/>
        <a:p>
          <a:pPr marL="0" lvl="0" indent="0" algn="l" defTabSz="889000">
            <a:lnSpc>
              <a:spcPct val="90000"/>
            </a:lnSpc>
            <a:spcBef>
              <a:spcPct val="0"/>
            </a:spcBef>
            <a:spcAft>
              <a:spcPct val="35000"/>
            </a:spcAft>
            <a:buNone/>
          </a:pPr>
          <a:r>
            <a:rPr lang="en-IN" sz="2000" kern="1200"/>
            <a:t>Early Start - Good Finish</a:t>
          </a:r>
          <a:endParaRPr lang="en-US" sz="2000" kern="1200"/>
        </a:p>
      </dsp:txBody>
      <dsp:txXfrm>
        <a:off x="293413" y="2454255"/>
        <a:ext cx="3508317" cy="692586"/>
      </dsp:txXfrm>
    </dsp:sp>
    <dsp:sp modelId="{49ACF5AA-F1B9-4D9C-BB7B-2A4E77C32DDD}">
      <dsp:nvSpPr>
        <dsp:cNvPr id="0" name=""/>
        <dsp:cNvSpPr/>
      </dsp:nvSpPr>
      <dsp:spPr>
        <a:xfrm>
          <a:off x="0" y="5290308"/>
          <a:ext cx="5118930" cy="12489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7286" tIns="541528" rIns="397286"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With collaboration </a:t>
          </a:r>
          <a:r>
            <a:rPr lang="en-US" sz="2000" kern="1200" dirty="0"/>
            <a:t>with specialist palliative care physicians when needed</a:t>
          </a:r>
        </a:p>
      </dsp:txBody>
      <dsp:txXfrm>
        <a:off x="0" y="5290308"/>
        <a:ext cx="5118930" cy="1248975"/>
      </dsp:txXfrm>
    </dsp:sp>
    <dsp:sp modelId="{72CE699E-7AA5-4085-AAA5-1BC730336038}">
      <dsp:nvSpPr>
        <dsp:cNvPr id="0" name=""/>
        <dsp:cNvSpPr/>
      </dsp:nvSpPr>
      <dsp:spPr>
        <a:xfrm>
          <a:off x="255946" y="4906548"/>
          <a:ext cx="3583251"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438" tIns="0" rIns="135438" bIns="0" numCol="1" spcCol="1270" anchor="ctr" anchorCtr="0">
          <a:noAutofit/>
        </a:bodyPr>
        <a:lstStyle/>
        <a:p>
          <a:pPr marL="0" lvl="0" indent="0" algn="l" defTabSz="889000">
            <a:lnSpc>
              <a:spcPct val="90000"/>
            </a:lnSpc>
            <a:spcBef>
              <a:spcPct val="0"/>
            </a:spcBef>
            <a:spcAft>
              <a:spcPct val="35000"/>
            </a:spcAft>
            <a:buNone/>
          </a:pPr>
          <a:r>
            <a:rPr lang="en-US" sz="2000" kern="1200" dirty="0"/>
            <a:t>Provided by all </a:t>
          </a:r>
          <a:r>
            <a:rPr lang="en-US" sz="2000" b="1" kern="1200" dirty="0"/>
            <a:t>health care professionals</a:t>
          </a:r>
          <a:endParaRPr lang="en-US" sz="2000" kern="1200" dirty="0"/>
        </a:p>
      </dsp:txBody>
      <dsp:txXfrm>
        <a:off x="293413" y="4944015"/>
        <a:ext cx="3508317"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40A24-3695-45DE-B352-7C5835D10F1C}" type="datetimeFigureOut">
              <a:rPr lang="en-US" smtClean="0"/>
              <a:pPr/>
              <a:t>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EC7AE-3A97-4949-A9CB-3761BE28D0EB}" type="slidenum">
              <a:rPr lang="en-US" smtClean="0"/>
              <a:pPr/>
              <a:t>‹#›</a:t>
            </a:fld>
            <a:endParaRPr lang="en-US"/>
          </a:p>
        </p:txBody>
      </p:sp>
    </p:spTree>
    <p:extLst>
      <p:ext uri="{BB962C8B-B14F-4D97-AF65-F5344CB8AC3E}">
        <p14:creationId xmlns:p14="http://schemas.microsoft.com/office/powerpoint/2010/main" val="1697142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EC7AE-3A97-4949-A9CB-3761BE28D0EB}" type="slidenum">
              <a:rPr lang="en-US" smtClean="0"/>
              <a:pPr/>
              <a:t>3</a:t>
            </a:fld>
            <a:endParaRPr lang="en-US"/>
          </a:p>
        </p:txBody>
      </p:sp>
    </p:spTree>
    <p:extLst>
      <p:ext uri="{BB962C8B-B14F-4D97-AF65-F5344CB8AC3E}">
        <p14:creationId xmlns:p14="http://schemas.microsoft.com/office/powerpoint/2010/main" val="20119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E98D7-A7E0-42EC-9D53-9F6E7848CA28}" type="slidenum">
              <a:rPr lang="en-GB" smtClean="0"/>
              <a:pPr/>
              <a:t>17</a:t>
            </a:fld>
            <a:endParaRPr lang="en-GB"/>
          </a:p>
        </p:txBody>
      </p:sp>
    </p:spTree>
    <p:extLst>
      <p:ext uri="{BB962C8B-B14F-4D97-AF65-F5344CB8AC3E}">
        <p14:creationId xmlns:p14="http://schemas.microsoft.com/office/powerpoint/2010/main" val="269158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EC7AE-3A97-4949-A9CB-3761BE28D0EB}" type="slidenum">
              <a:rPr lang="en-US" smtClean="0"/>
              <a:pPr/>
              <a:t>20</a:t>
            </a:fld>
            <a:endParaRPr lang="en-US"/>
          </a:p>
        </p:txBody>
      </p:sp>
    </p:spTree>
    <p:extLst>
      <p:ext uri="{BB962C8B-B14F-4D97-AF65-F5344CB8AC3E}">
        <p14:creationId xmlns:p14="http://schemas.microsoft.com/office/powerpoint/2010/main" val="302616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initiate discussions on goals of care - The use of a car is an analogy for setting goals of care. (A) A hopeful and unrealistic driver wishes that nothing bad will happen on the road. This is in contrast to (B) the hopeful and realistic driver, who knows the importance of comfort measures and of being prepared for the trip ahead</a:t>
            </a:r>
          </a:p>
          <a:p>
            <a:endParaRPr lang="en-US" dirty="0"/>
          </a:p>
        </p:txBody>
      </p:sp>
      <p:sp>
        <p:nvSpPr>
          <p:cNvPr id="4" name="Slide Number Placeholder 3"/>
          <p:cNvSpPr>
            <a:spLocks noGrp="1"/>
          </p:cNvSpPr>
          <p:nvPr>
            <p:ph type="sldNum" sz="quarter" idx="5"/>
          </p:nvPr>
        </p:nvSpPr>
        <p:spPr/>
        <p:txBody>
          <a:bodyPr/>
          <a:lstStyle/>
          <a:p>
            <a:fld id="{9BFEC7AE-3A97-4949-A9CB-3761BE28D0EB}" type="slidenum">
              <a:rPr lang="en-US" smtClean="0"/>
              <a:pPr/>
              <a:t>28</a:t>
            </a:fld>
            <a:endParaRPr lang="en-US"/>
          </a:p>
        </p:txBody>
      </p:sp>
    </p:spTree>
    <p:extLst>
      <p:ext uri="{BB962C8B-B14F-4D97-AF65-F5344CB8AC3E}">
        <p14:creationId xmlns:p14="http://schemas.microsoft.com/office/powerpoint/2010/main" val="684395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hopeful and unrealistic patient focuses on cancer cure and life-prolongation measures, without paying attention to her symptoms and advance care needs. This results in unnecessary distress for patients and families. This is in contrasts to (B) a hopeful and realistic patient, who has the same goals for cancer control, but is better equipped to manage symptoms and prepared for crisis because of the concurrent use of supportive/palliative care. ER, emergency room, CPR, cardiopulmonary resuscitation, ICU, intensive care unit</a:t>
            </a:r>
          </a:p>
        </p:txBody>
      </p:sp>
      <p:sp>
        <p:nvSpPr>
          <p:cNvPr id="4" name="Slide Number Placeholder 3"/>
          <p:cNvSpPr>
            <a:spLocks noGrp="1"/>
          </p:cNvSpPr>
          <p:nvPr>
            <p:ph type="sldNum" sz="quarter" idx="5"/>
          </p:nvPr>
        </p:nvSpPr>
        <p:spPr/>
        <p:txBody>
          <a:bodyPr/>
          <a:lstStyle/>
          <a:p>
            <a:fld id="{9BFEC7AE-3A97-4949-A9CB-3761BE28D0EB}" type="slidenum">
              <a:rPr lang="en-US" smtClean="0"/>
              <a:pPr/>
              <a:t>29</a:t>
            </a:fld>
            <a:endParaRPr lang="en-US"/>
          </a:p>
        </p:txBody>
      </p:sp>
    </p:spTree>
    <p:extLst>
      <p:ext uri="{BB962C8B-B14F-4D97-AF65-F5344CB8AC3E}">
        <p14:creationId xmlns:p14="http://schemas.microsoft.com/office/powerpoint/2010/main" val="267841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EE98D7-A7E0-42EC-9D53-9F6E7848CA28}" type="slidenum">
              <a:rPr lang="en-GB" smtClean="0"/>
              <a:pPr/>
              <a:t>32</a:t>
            </a:fld>
            <a:endParaRPr lang="en-GB"/>
          </a:p>
        </p:txBody>
      </p:sp>
    </p:spTree>
    <p:extLst>
      <p:ext uri="{BB962C8B-B14F-4D97-AF65-F5344CB8AC3E}">
        <p14:creationId xmlns:p14="http://schemas.microsoft.com/office/powerpoint/2010/main" val="219447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CC41E-EBD6-469F-954E-43DF23B66C85}"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r>
              <a:rPr lang="en-GB" altLang="en-US"/>
              <a:t>Others: carers. Promoting a discourse, and community development</a:t>
            </a:r>
          </a:p>
        </p:txBody>
      </p:sp>
    </p:spTree>
    <p:extLst>
      <p:ext uri="{BB962C8B-B14F-4D97-AF65-F5344CB8AC3E}">
        <p14:creationId xmlns:p14="http://schemas.microsoft.com/office/powerpoint/2010/main" val="5587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EAB311-5093-448F-9090-EE02B7C3E63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GB" altLang="en-US">
                <a:latin typeface="Arial" panose="020B0604020202020204" pitchFamily="34" charset="0"/>
              </a:rPr>
              <a:t>How do this with non-malignant disease?</a:t>
            </a:r>
          </a:p>
          <a:p>
            <a:pPr eaLnBrk="1" hangingPunct="1"/>
            <a:endParaRPr lang="en-GB" altLang="en-US">
              <a:latin typeface="Arial" panose="020B0604020202020204" pitchFamily="34" charset="0"/>
            </a:endParaRPr>
          </a:p>
          <a:p>
            <a:pPr eaLnBrk="1" hangingPunct="1"/>
            <a:r>
              <a:rPr lang="en-GB" altLang="en-US">
                <a:latin typeface="Arial" panose="020B0604020202020204" pitchFamily="34" charset="0"/>
              </a:rPr>
              <a:t>Our team has written these three stages into  the new European  HF guidance on palliative care, and in British guidance to GPs to help palliative in COPD </a:t>
            </a:r>
          </a:p>
          <a:p>
            <a:pPr eaLnBrk="1" hangingPunct="1"/>
            <a:endParaRPr lang="en-GB" altLang="en-US">
              <a:latin typeface="Arial" panose="020B0604020202020204" pitchFamily="34" charset="0"/>
            </a:endParaRPr>
          </a:p>
          <a:p>
            <a:pPr eaLnBrk="1" hangingPunct="1"/>
            <a:r>
              <a:rPr lang="en-GB" altLang="en-US">
                <a:latin typeface="Arial" panose="020B0604020202020204" pitchFamily="34" charset="0"/>
              </a:rPr>
              <a:t>Avoid futile treatment</a:t>
            </a:r>
          </a:p>
        </p:txBody>
      </p:sp>
    </p:spTree>
    <p:extLst>
      <p:ext uri="{BB962C8B-B14F-4D97-AF65-F5344CB8AC3E}">
        <p14:creationId xmlns:p14="http://schemas.microsoft.com/office/powerpoint/2010/main" val="209636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p:cNvSpPr txBox="1">
            <a:spLocks noChangeArrowheads="1"/>
          </p:cNvSpPr>
          <p:nvPr/>
        </p:nvSpPr>
        <p:spPr bwMode="auto">
          <a:xfrm>
            <a:off x="1573536" y="1092794"/>
            <a:ext cx="4555387" cy="374376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59" name="Text Box 2"/>
          <p:cNvSpPr>
            <a:spLocks noGrp="1" noChangeArrowheads="1"/>
          </p:cNvSpPr>
          <p:nvPr>
            <p:ph type="body"/>
          </p:nvPr>
        </p:nvSpPr>
        <p:spPr>
          <a:xfrm>
            <a:off x="1175433" y="5198530"/>
            <a:ext cx="5359463" cy="415399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z="1400" b="1">
                <a:latin typeface="Arial" panose="020B0604020202020204" pitchFamily="34" charset="0"/>
                <a:ea typeface="msgothic"/>
                <a:cs typeface="msgothic"/>
              </a:rPr>
              <a:t>Fig 2</a:t>
            </a:r>
            <a:r>
              <a:rPr lang="en-GB" altLang="en-US">
                <a:latin typeface="Arial" panose="020B0604020202020204" pitchFamily="34" charset="0"/>
                <a:ea typeface="msgothic"/>
                <a:cs typeface="msgothic"/>
              </a:rPr>
              <a:t> Wellbeing trajectories in patients with intermittent decline (typically organ failure or multimorbidity)</a:t>
            </a:r>
            <a:r>
              <a:rPr lang="ar-SA" altLang="en-US">
                <a:latin typeface="Arial" panose="020B0604020202020204" pitchFamily="34" charset="0"/>
              </a:rPr>
              <a:t>‏</a:t>
            </a:r>
            <a:endParaRPr lang="en-GB" altLang="en-US">
              <a:latin typeface="Arial" panose="020B0604020202020204" pitchFamily="34" charset="0"/>
              <a:ea typeface="msgothic"/>
              <a:cs typeface="msgothic"/>
            </a:endParaRPr>
          </a:p>
        </p:txBody>
      </p:sp>
    </p:spTree>
    <p:extLst>
      <p:ext uri="{BB962C8B-B14F-4D97-AF65-F5344CB8AC3E}">
        <p14:creationId xmlns:p14="http://schemas.microsoft.com/office/powerpoint/2010/main" val="104972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1573536" y="1092794"/>
            <a:ext cx="4555387" cy="374376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7" name="Text Box 2"/>
          <p:cNvSpPr>
            <a:spLocks noGrp="1" noChangeArrowheads="1"/>
          </p:cNvSpPr>
          <p:nvPr>
            <p:ph type="body"/>
          </p:nvPr>
        </p:nvSpPr>
        <p:spPr>
          <a:xfrm>
            <a:off x="1175433" y="5198530"/>
            <a:ext cx="5359463" cy="415399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z="1400" b="1">
                <a:latin typeface="Arial" panose="020B0604020202020204" pitchFamily="34" charset="0"/>
                <a:ea typeface="msgothic"/>
                <a:cs typeface="msgothic"/>
              </a:rPr>
              <a:t>Fig 3</a:t>
            </a:r>
            <a:r>
              <a:rPr lang="en-GB" altLang="en-US">
                <a:latin typeface="Arial" panose="020B0604020202020204" pitchFamily="34" charset="0"/>
                <a:ea typeface="msgothic"/>
                <a:cs typeface="msgothic"/>
              </a:rPr>
              <a:t> Wellbeing trajectories in patients with gradual decline (typically frailty or cognitive decline)</a:t>
            </a:r>
            <a:r>
              <a:rPr lang="ar-SA" altLang="en-US">
                <a:latin typeface="Arial" panose="020B0604020202020204" pitchFamily="34" charset="0"/>
              </a:rPr>
              <a:t>‏</a:t>
            </a:r>
            <a:endParaRPr lang="en-GB" altLang="en-US">
              <a:latin typeface="Arial" panose="020B0604020202020204" pitchFamily="34" charset="0"/>
              <a:ea typeface="msgothic"/>
              <a:cs typeface="msgothic"/>
            </a:endParaRPr>
          </a:p>
        </p:txBody>
      </p:sp>
    </p:spTree>
    <p:extLst>
      <p:ext uri="{BB962C8B-B14F-4D97-AF65-F5344CB8AC3E}">
        <p14:creationId xmlns:p14="http://schemas.microsoft.com/office/powerpoint/2010/main" val="2762300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4B2345-BE5D-446B-A5CC-E4E90DE734DE}" type="slidenum">
              <a:rPr lang="en-US" smtClean="0"/>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EC7AE-3A97-4949-A9CB-3761BE28D0EB}" type="slidenum">
              <a:rPr lang="en-US" smtClean="0"/>
              <a:pPr/>
              <a:t>5</a:t>
            </a:fld>
            <a:endParaRPr lang="en-US"/>
          </a:p>
        </p:txBody>
      </p:sp>
    </p:spTree>
    <p:extLst>
      <p:ext uri="{BB962C8B-B14F-4D97-AF65-F5344CB8AC3E}">
        <p14:creationId xmlns:p14="http://schemas.microsoft.com/office/powerpoint/2010/main" val="232831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2510CD-E777-4623-90EC-C1773B4B8BF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159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trajectory closely follows the physical trajectory, but the psychological and spiritual trajectory is worse at four diff times, so patients will benefit from PC even when they are otherwise physically well</a:t>
            </a:r>
          </a:p>
        </p:txBody>
      </p:sp>
      <p:sp>
        <p:nvSpPr>
          <p:cNvPr id="4" name="Slide Number Placeholder 3"/>
          <p:cNvSpPr>
            <a:spLocks noGrp="1"/>
          </p:cNvSpPr>
          <p:nvPr>
            <p:ph type="sldNum" sz="quarter" idx="5"/>
          </p:nvPr>
        </p:nvSpPr>
        <p:spPr/>
        <p:txBody>
          <a:bodyPr/>
          <a:lstStyle/>
          <a:p>
            <a:fld id="{9BFEC7AE-3A97-4949-A9CB-3761BE28D0EB}" type="slidenum">
              <a:rPr lang="en-US" smtClean="0"/>
              <a:pPr/>
              <a:t>6</a:t>
            </a:fld>
            <a:endParaRPr lang="en-US"/>
          </a:p>
        </p:txBody>
      </p:sp>
    </p:spTree>
    <p:extLst>
      <p:ext uri="{BB962C8B-B14F-4D97-AF65-F5344CB8AC3E}">
        <p14:creationId xmlns:p14="http://schemas.microsoft.com/office/powerpoint/2010/main" val="77767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35789-52FB-47E5-9B8F-4CAA01461757}" type="slidenum">
              <a:rPr lang="en-US" smtClean="0"/>
              <a:pPr/>
              <a:t>7</a:t>
            </a:fld>
            <a:endParaRPr lang="en-US"/>
          </a:p>
        </p:txBody>
      </p:sp>
    </p:spTree>
    <p:extLst>
      <p:ext uri="{BB962C8B-B14F-4D97-AF65-F5344CB8AC3E}">
        <p14:creationId xmlns:p14="http://schemas.microsoft.com/office/powerpoint/2010/main" val="30420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4935789-52FB-47E5-9B8F-4CAA01461757}"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E98D7-A7E0-42EC-9D53-9F6E7848CA28}" type="slidenum">
              <a:rPr lang="en-GB" smtClean="0"/>
              <a:pPr/>
              <a:t>10</a:t>
            </a:fld>
            <a:endParaRPr lang="en-GB"/>
          </a:p>
        </p:txBody>
      </p:sp>
    </p:spTree>
    <p:extLst>
      <p:ext uri="{BB962C8B-B14F-4D97-AF65-F5344CB8AC3E}">
        <p14:creationId xmlns:p14="http://schemas.microsoft.com/office/powerpoint/2010/main" val="417566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E98D7-A7E0-42EC-9D53-9F6E7848CA28}" type="slidenum">
              <a:rPr lang="en-GB" smtClean="0"/>
              <a:pPr/>
              <a:t>11</a:t>
            </a:fld>
            <a:endParaRPr lang="en-GB"/>
          </a:p>
        </p:txBody>
      </p:sp>
    </p:spTree>
    <p:extLst>
      <p:ext uri="{BB962C8B-B14F-4D97-AF65-F5344CB8AC3E}">
        <p14:creationId xmlns:p14="http://schemas.microsoft.com/office/powerpoint/2010/main" val="339601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E98D7-A7E0-42EC-9D53-9F6E7848CA28}" type="slidenum">
              <a:rPr lang="en-GB" smtClean="0"/>
              <a:pPr/>
              <a:t>13</a:t>
            </a:fld>
            <a:endParaRPr lang="en-GB"/>
          </a:p>
        </p:txBody>
      </p:sp>
    </p:spTree>
    <p:extLst>
      <p:ext uri="{BB962C8B-B14F-4D97-AF65-F5344CB8AC3E}">
        <p14:creationId xmlns:p14="http://schemas.microsoft.com/office/powerpoint/2010/main" val="3650186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E98D7-A7E0-42EC-9D53-9F6E7848CA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79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1FF2-7C7D-5C0E-333F-6462CA51F8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4F7E44-C856-4D4F-5982-D09DF8EC5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27F959-F7F4-D3F8-CA67-D902C8779320}"/>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5" name="Footer Placeholder 4">
            <a:extLst>
              <a:ext uri="{FF2B5EF4-FFF2-40B4-BE49-F238E27FC236}">
                <a16:creationId xmlns:a16="http://schemas.microsoft.com/office/drawing/2014/main" id="{1446E59A-D815-109C-E417-E3A17359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2BF7F-47F7-9AE2-A6D1-EA6959092F0A}"/>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259885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4D2F-7167-DD6D-4593-9F6BD9B8AA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D74C06-7BE8-D9F3-DEAE-26DCFCDED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8FD8-B4CE-7081-489F-6B3209FAC25E}"/>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5" name="Footer Placeholder 4">
            <a:extLst>
              <a:ext uri="{FF2B5EF4-FFF2-40B4-BE49-F238E27FC236}">
                <a16:creationId xmlns:a16="http://schemas.microsoft.com/office/drawing/2014/main" id="{0CE0F40A-ACEC-67CA-8F2A-306D01BEE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AFACE-FCAE-08C5-7412-82077114F16A}"/>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26453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EB2858-ACFD-C22A-2BF1-63C1617737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675D38-E985-E565-4EBC-0DFB92699A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FE68B-F50D-B0D4-8BC1-3DAEDF5BFC63}"/>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5" name="Footer Placeholder 4">
            <a:extLst>
              <a:ext uri="{FF2B5EF4-FFF2-40B4-BE49-F238E27FC236}">
                <a16:creationId xmlns:a16="http://schemas.microsoft.com/office/drawing/2014/main" id="{2BA831A7-A485-9A82-72ED-9FEF92112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19594-0B90-9D96-03B1-912D9EFB82F7}"/>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851743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222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solidFill>
                <a:prstClr val="black">
                  <a:tint val="75000"/>
                </a:prstClr>
              </a:solidFill>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solidFill>
                <a:prstClr val="black">
                  <a:tint val="75000"/>
                </a:prstClr>
              </a:solidFill>
            </a:endParaRPr>
          </a:p>
        </p:txBody>
      </p:sp>
      <p:sp>
        <p:nvSpPr>
          <p:cNvPr id="5" name="Rectangle 6"/>
          <p:cNvSpPr>
            <a:spLocks noGrp="1" noChangeArrowheads="1"/>
          </p:cNvSpPr>
          <p:nvPr>
            <p:ph type="sldNum" sz="quarter" idx="12"/>
          </p:nvPr>
        </p:nvSpPr>
        <p:spPr/>
        <p:txBody>
          <a:bodyPr/>
          <a:lstStyle>
            <a:lvl1pPr eaLnBrk="0" hangingPunct="0">
              <a:defRPr smtClean="0">
                <a:latin typeface="Arial" pitchFamily="34" charset="0"/>
              </a:defRPr>
            </a:lvl1pPr>
          </a:lstStyle>
          <a:p>
            <a:pPr>
              <a:defRPr/>
            </a:pPr>
            <a:fld id="{AC417924-E7A8-40C8-BF18-D5523049EA52}"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1051494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80D174-EB66-4BA0-A582-04F60A5E025E}" type="datetimeFigureOut">
              <a:rPr lang="en-GB" smtClean="0"/>
              <a:pPr/>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05E631-2E87-4717-8550-DAD19C6C7265}" type="slidenum">
              <a:rPr lang="en-GB" smtClean="0"/>
              <a:pPr/>
              <a:t>‹#›</a:t>
            </a:fld>
            <a:endParaRPr lang="en-GB"/>
          </a:p>
        </p:txBody>
      </p:sp>
    </p:spTree>
    <p:extLst>
      <p:ext uri="{BB962C8B-B14F-4D97-AF65-F5344CB8AC3E}">
        <p14:creationId xmlns:p14="http://schemas.microsoft.com/office/powerpoint/2010/main" val="145987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1135-901B-4BD4-2C1D-E059C61A9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0D5B1-7924-EA17-C204-59158D545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F9E66-F774-2B85-84E2-CA263C127D65}"/>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5" name="Footer Placeholder 4">
            <a:extLst>
              <a:ext uri="{FF2B5EF4-FFF2-40B4-BE49-F238E27FC236}">
                <a16:creationId xmlns:a16="http://schemas.microsoft.com/office/drawing/2014/main" id="{37DF2921-C211-84CD-CBBA-0AEC0F54D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A2E70-2D3A-5B2B-D007-83B929AA2735}"/>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107598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353B4-0E98-F08E-C717-89B5409A72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549147-F63E-186F-4925-F7D2EE104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555B4-B489-9C63-A4CE-72BBFE65102C}"/>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5" name="Footer Placeholder 4">
            <a:extLst>
              <a:ext uri="{FF2B5EF4-FFF2-40B4-BE49-F238E27FC236}">
                <a16:creationId xmlns:a16="http://schemas.microsoft.com/office/drawing/2014/main" id="{36DDFFC6-D7BD-2797-13E4-885ECA7CF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12EB9-061F-24A2-285A-2B226D62C680}"/>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157503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EC31-76E8-70D7-2170-BC073D4082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596EE-7880-EC34-2ED5-BCE7C6939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B6FC78-CDDA-97CB-97B2-B0FDD35193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29791B-D1FF-E361-F714-5B9234907230}"/>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6" name="Footer Placeholder 5">
            <a:extLst>
              <a:ext uri="{FF2B5EF4-FFF2-40B4-BE49-F238E27FC236}">
                <a16:creationId xmlns:a16="http://schemas.microsoft.com/office/drawing/2014/main" id="{8560AE4B-2C8E-B989-A9C2-2BC2F04C0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C7747-1384-00B5-D0EA-8C7CEAFA58BD}"/>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237934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09AD-4BB4-AD6F-76F9-961E521518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6B988F-09F9-8677-4B3B-2FBDB341FA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EE784-5C52-F0AC-3505-0DC46BBEEE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738A40-8159-C078-CF79-CE8E6554F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BAFC7E-2192-E890-2BEE-212EAECEE9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D257E3-C74C-D0EE-24BF-625D1620773B}"/>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8" name="Footer Placeholder 7">
            <a:extLst>
              <a:ext uri="{FF2B5EF4-FFF2-40B4-BE49-F238E27FC236}">
                <a16:creationId xmlns:a16="http://schemas.microsoft.com/office/drawing/2014/main" id="{B1ECDAC4-7082-9F1D-7A8A-B1EA6F4C36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4CA0C0-1730-788C-3527-0F43A8A4F9F5}"/>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403730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FE848-56DF-94DA-05C4-E9CD3F9D03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F1973-C284-7CFC-5095-1B0F330EA59A}"/>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4" name="Footer Placeholder 3">
            <a:extLst>
              <a:ext uri="{FF2B5EF4-FFF2-40B4-BE49-F238E27FC236}">
                <a16:creationId xmlns:a16="http://schemas.microsoft.com/office/drawing/2014/main" id="{40D4D31D-44A5-57BE-A49E-BAC8D0D82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B37B25-78B2-66CF-4687-74037270304F}"/>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127745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E15B4-F056-E434-2E9F-1DF5F9010BD1}"/>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3" name="Footer Placeholder 2">
            <a:extLst>
              <a:ext uri="{FF2B5EF4-FFF2-40B4-BE49-F238E27FC236}">
                <a16:creationId xmlns:a16="http://schemas.microsoft.com/office/drawing/2014/main" id="{4FB4C3BF-F1B7-4DF6-0C9D-68618B38B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EBCE4F-9DF7-9C94-4E0A-73A567584920}"/>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85276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591E-54B1-AB21-3BB5-E242D3F1E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ACA283-C079-D13D-3D1A-EBD47AA9D4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E6EA2D-40F0-5708-33E5-123A29620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D4109-8A50-0552-8B89-C2DA16C002F7}"/>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6" name="Footer Placeholder 5">
            <a:extLst>
              <a:ext uri="{FF2B5EF4-FFF2-40B4-BE49-F238E27FC236}">
                <a16:creationId xmlns:a16="http://schemas.microsoft.com/office/drawing/2014/main" id="{1214C0C5-E2BE-FA53-BA6F-DF6440CBD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D2126-A45B-3B48-ABBC-84AE6AE23B42}"/>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117363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3A1D-44AD-36B8-ED73-46213CBAB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C22ABC-2B28-DFB1-8ECA-3A8365932E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26173-DF2C-96D6-ACE7-1FDBF135B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24D44-7098-DD09-0C33-655885F2891D}"/>
              </a:ext>
            </a:extLst>
          </p:cNvPr>
          <p:cNvSpPr>
            <a:spLocks noGrp="1"/>
          </p:cNvSpPr>
          <p:nvPr>
            <p:ph type="dt" sz="half" idx="10"/>
          </p:nvPr>
        </p:nvSpPr>
        <p:spPr/>
        <p:txBody>
          <a:bodyPr/>
          <a:lstStyle/>
          <a:p>
            <a:fld id="{AFF868E7-2AE7-4D14-9A5A-D93DE9A785B0}" type="datetimeFigureOut">
              <a:rPr lang="en-US" smtClean="0"/>
              <a:pPr/>
              <a:t>1/24/23</a:t>
            </a:fld>
            <a:endParaRPr lang="en-US"/>
          </a:p>
        </p:txBody>
      </p:sp>
      <p:sp>
        <p:nvSpPr>
          <p:cNvPr id="6" name="Footer Placeholder 5">
            <a:extLst>
              <a:ext uri="{FF2B5EF4-FFF2-40B4-BE49-F238E27FC236}">
                <a16:creationId xmlns:a16="http://schemas.microsoft.com/office/drawing/2014/main" id="{C09F9459-E1AD-BAFE-C1C8-B3CD31ED8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65A67-054B-2F9B-36CB-843387C78276}"/>
              </a:ext>
            </a:extLst>
          </p:cNvPr>
          <p:cNvSpPr>
            <a:spLocks noGrp="1"/>
          </p:cNvSpPr>
          <p:nvPr>
            <p:ph type="sldNum" sz="quarter" idx="12"/>
          </p:nvPr>
        </p:nvSpPr>
        <p:spPr/>
        <p:txBody>
          <a:bodyPr/>
          <a:lstStyle/>
          <a:p>
            <a:fld id="{166C8A2E-BC9E-4EBA-8E59-C69DD7732F21}" type="slidenum">
              <a:rPr lang="en-US" smtClean="0"/>
              <a:pPr/>
              <a:t>‹#›</a:t>
            </a:fld>
            <a:endParaRPr lang="en-US"/>
          </a:p>
        </p:txBody>
      </p:sp>
    </p:spTree>
    <p:extLst>
      <p:ext uri="{BB962C8B-B14F-4D97-AF65-F5344CB8AC3E}">
        <p14:creationId xmlns:p14="http://schemas.microsoft.com/office/powerpoint/2010/main" val="170892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488512-A6F2-FD68-CA39-B985A3970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E99976-7CF3-7FE7-8248-7D4B6CF19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C4CE9-7553-3971-7027-F26207F407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868E7-2AE7-4D14-9A5A-D93DE9A785B0}" type="datetimeFigureOut">
              <a:rPr lang="en-US" smtClean="0"/>
              <a:pPr/>
              <a:t>1/24/23</a:t>
            </a:fld>
            <a:endParaRPr lang="en-US"/>
          </a:p>
        </p:txBody>
      </p:sp>
      <p:sp>
        <p:nvSpPr>
          <p:cNvPr id="5" name="Footer Placeholder 4">
            <a:extLst>
              <a:ext uri="{FF2B5EF4-FFF2-40B4-BE49-F238E27FC236}">
                <a16:creationId xmlns:a16="http://schemas.microsoft.com/office/drawing/2014/main" id="{997BC0E1-EFF9-5D48-C9FE-44A066E66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A363B7-4AAC-E3DF-8538-95A63C830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C8A2E-BC9E-4EBA-8E59-C69DD7732F21}" type="slidenum">
              <a:rPr lang="en-US" smtClean="0"/>
              <a:pPr/>
              <a:t>‹#›</a:t>
            </a:fld>
            <a:endParaRPr lang="en-US"/>
          </a:p>
        </p:txBody>
      </p:sp>
    </p:spTree>
    <p:extLst>
      <p:ext uri="{BB962C8B-B14F-4D97-AF65-F5344CB8AC3E}">
        <p14:creationId xmlns:p14="http://schemas.microsoft.com/office/powerpoint/2010/main" val="2569788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0D174-EB66-4BA0-A582-04F60A5E025E}" type="datetimeFigureOut">
              <a:rPr lang="en-GB" smtClean="0"/>
              <a:pPr/>
              <a:t>24/01/2023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5E631-2E87-4717-8550-DAD19C6C7265}" type="slidenum">
              <a:rPr lang="en-GB" smtClean="0"/>
              <a:pPr/>
              <a:t>‹#›</a:t>
            </a:fld>
            <a:endParaRPr lang="en-GB"/>
          </a:p>
        </p:txBody>
      </p:sp>
    </p:spTree>
    <p:extLst>
      <p:ext uri="{BB962C8B-B14F-4D97-AF65-F5344CB8AC3E}">
        <p14:creationId xmlns:p14="http://schemas.microsoft.com/office/powerpoint/2010/main" val="2709488626"/>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hyperlink" Target="https://www.ncbi.nlm.nih.gov/pmc/articles/PMC6179926/figure/F1/"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video" Target="NULL" TargetMode="Externa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https://www.ed.ac.uk/usher/primary-palliative-care/videos/health-and-care-professionals" TargetMode="External"/><Relationship Id="rId2" Type="http://schemas.openxmlformats.org/officeDocument/2006/relationships/hyperlink" Target="http://www.ed.ac.uk/usher/primary-palliative-care" TargetMode="External"/><Relationship Id="rId1" Type="http://schemas.openxmlformats.org/officeDocument/2006/relationships/slideLayout" Target="../slideLayouts/slideLayout2.xml"/><Relationship Id="rId6" Type="http://schemas.openxmlformats.org/officeDocument/2006/relationships/hyperlink" Target="https://eapcnet.wordpress.com/2020/11/16/eapc-primary-care-reference-group-open-meeting-goes-live-at-eapc2020/" TargetMode="External"/><Relationship Id="rId5" Type="http://schemas.openxmlformats.org/officeDocument/2006/relationships/hyperlink" Target="https://www.youtube.com/watch?v=vS7ueV0ui5U" TargetMode="External"/><Relationship Id="rId4" Type="http://schemas.openxmlformats.org/officeDocument/2006/relationships/hyperlink" Target="https://doi.org/10.1136/bmj.j87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F20E4-42BD-8668-BDCD-24C65E4F15CE}"/>
              </a:ext>
            </a:extLst>
          </p:cNvPr>
          <p:cNvSpPr>
            <a:spLocks noGrp="1"/>
          </p:cNvSpPr>
          <p:nvPr>
            <p:ph type="ctrTitle"/>
          </p:nvPr>
        </p:nvSpPr>
        <p:spPr>
          <a:xfrm>
            <a:off x="5835981" y="346634"/>
            <a:ext cx="6084263" cy="2057400"/>
          </a:xfrm>
        </p:spPr>
        <p:txBody>
          <a:bodyPr vert="horz" lIns="91440" tIns="45720" rIns="91440" bIns="45720" rtlCol="0" anchor="b">
            <a:normAutofit/>
          </a:bodyPr>
          <a:lstStyle/>
          <a:p>
            <a:pPr algn="l"/>
            <a:r>
              <a:rPr lang="en-US" sz="4800"/>
              <a:t>Scope of Palliative Care</a:t>
            </a:r>
            <a:endParaRPr lang="en-US" sz="4800" dirty="0"/>
          </a:p>
        </p:txBody>
      </p:sp>
      <p:pic>
        <p:nvPicPr>
          <p:cNvPr id="5" name="Picture 4" descr="http://collegeinformation.in/wp-content/uploads/2011/07/Christian-Medical-College-Vellore.jpg">
            <a:extLst>
              <a:ext uri="{FF2B5EF4-FFF2-40B4-BE49-F238E27FC236}">
                <a16:creationId xmlns:a16="http://schemas.microsoft.com/office/drawing/2014/main" id="{03449115-950A-6557-29AA-6B5BCA455999}"/>
              </a:ext>
            </a:extLst>
          </p:cNvPr>
          <p:cNvPicPr>
            <a:picLocks noChangeAspect="1" noChangeArrowheads="1"/>
          </p:cNvPicPr>
          <p:nvPr/>
        </p:nvPicPr>
        <p:blipFill>
          <a:blip r:embed="rId2" cstate="print"/>
          <a:srcRect t="12905"/>
          <a:stretch>
            <a:fillRect/>
          </a:stretch>
        </p:blipFill>
        <p:spPr bwMode="auto">
          <a:xfrm>
            <a:off x="468376" y="3224005"/>
            <a:ext cx="4855464" cy="2854485"/>
          </a:xfrm>
          <a:prstGeom prst="rect">
            <a:avLst/>
          </a:prstGeom>
        </p:spPr>
      </p:pic>
      <p:cxnSp>
        <p:nvCxnSpPr>
          <p:cNvPr id="13" name="Straight Connector 12">
            <a:extLst>
              <a:ext uri="{FF2B5EF4-FFF2-40B4-BE49-F238E27FC236}">
                <a16:creationId xmlns:a16="http://schemas.microsoft.com/office/drawing/2014/main" id="{73FA79A8-0B2C-4219-95C7-D68CB57790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2B28DF4-A169-73A0-15C7-2DADEB25EBB2}"/>
              </a:ext>
            </a:extLst>
          </p:cNvPr>
          <p:cNvSpPr>
            <a:spLocks noGrp="1"/>
          </p:cNvSpPr>
          <p:nvPr>
            <p:ph type="subTitle" idx="1"/>
          </p:nvPr>
        </p:nvSpPr>
        <p:spPr>
          <a:xfrm>
            <a:off x="6428232" y="2624328"/>
            <a:ext cx="4928616" cy="3538728"/>
          </a:xfrm>
        </p:spPr>
        <p:txBody>
          <a:bodyPr vert="horz" lIns="91440" tIns="45720" rIns="91440" bIns="45720" rtlCol="0" anchor="t">
            <a:normAutofit lnSpcReduction="10000"/>
          </a:bodyPr>
          <a:lstStyle/>
          <a:p>
            <a:pPr algn="l"/>
            <a:r>
              <a:rPr lang="en-US" sz="2000" b="1" dirty="0"/>
              <a:t>Dr. Jenifer </a:t>
            </a:r>
            <a:r>
              <a:rPr lang="en-US" sz="2000" b="1" dirty="0" err="1"/>
              <a:t>Jeba</a:t>
            </a:r>
            <a:r>
              <a:rPr lang="en-US" sz="2000" b="1" dirty="0"/>
              <a:t> S</a:t>
            </a:r>
          </a:p>
          <a:p>
            <a:pPr algn="l"/>
            <a:r>
              <a:rPr lang="en-US" sz="2000" dirty="0"/>
              <a:t>MD (RT), Dip Pall Med, </a:t>
            </a:r>
            <a:r>
              <a:rPr lang="en-US" sz="2000" dirty="0" err="1"/>
              <a:t>MSc</a:t>
            </a:r>
            <a:r>
              <a:rPr lang="en-US" sz="2000" dirty="0"/>
              <a:t> Pall Med (Cardiff)</a:t>
            </a:r>
          </a:p>
          <a:p>
            <a:pPr algn="l"/>
            <a:br>
              <a:rPr lang="en-US" sz="2000" dirty="0"/>
            </a:br>
            <a:r>
              <a:rPr lang="en-US" sz="2000" dirty="0"/>
              <a:t>Professor and Head, </a:t>
            </a:r>
          </a:p>
          <a:p>
            <a:pPr algn="l"/>
            <a:r>
              <a:rPr lang="en-US" sz="2000" dirty="0"/>
              <a:t>Department of Palliative Medicine,</a:t>
            </a:r>
            <a:br>
              <a:rPr lang="en-US" sz="2000" dirty="0"/>
            </a:br>
            <a:r>
              <a:rPr lang="en-US" sz="2000" dirty="0"/>
              <a:t>Christian Medical College, Vellore. </a:t>
            </a:r>
          </a:p>
          <a:p>
            <a:pPr algn="l"/>
            <a:r>
              <a:rPr lang="en-US" sz="2000" dirty="0"/>
              <a:t>Honorary Senior Lecturer, School of Medicine,  </a:t>
            </a:r>
          </a:p>
          <a:p>
            <a:pPr algn="l"/>
            <a:r>
              <a:rPr lang="en-US" sz="2000" dirty="0"/>
              <a:t>Cardiff University</a:t>
            </a:r>
          </a:p>
          <a:p>
            <a:pPr algn="l"/>
            <a:endParaRPr lang="en-US" sz="2000" dirty="0"/>
          </a:p>
          <a:p>
            <a:pPr algn="l"/>
            <a:r>
              <a:rPr lang="en-US" sz="2000" dirty="0"/>
              <a:t>24 Jan 2023</a:t>
            </a:r>
          </a:p>
          <a:p>
            <a:pPr indent="-228600" algn="l">
              <a:buFont typeface="Arial" panose="020B0604020202020204" pitchFamily="34" charset="0"/>
              <a:buChar char="•"/>
            </a:pPr>
            <a:endParaRPr lang="en-US" sz="2000" dirty="0"/>
          </a:p>
        </p:txBody>
      </p:sp>
      <p:pic>
        <p:nvPicPr>
          <p:cNvPr id="9" name="Picture 8" descr="https://cmcpharmclinpharm.files.wordpress.com/2017/02/logo-copy-black.png"/>
          <p:cNvPicPr>
            <a:picLocks noChangeAspect="1" noChangeArrowheads="1"/>
          </p:cNvPicPr>
          <p:nvPr/>
        </p:nvPicPr>
        <p:blipFill>
          <a:blip r:embed="rId3" cstate="print">
            <a:duotone>
              <a:schemeClr val="bg2">
                <a:shade val="45000"/>
                <a:satMod val="135000"/>
              </a:schemeClr>
              <a:prstClr val="white"/>
            </a:duotone>
            <a:lum bright="91000" contrast="100000"/>
          </a:blip>
          <a:srcRect/>
          <a:stretch>
            <a:fillRect/>
          </a:stretch>
        </p:blipFill>
        <p:spPr bwMode="auto">
          <a:xfrm>
            <a:off x="403248" y="301639"/>
            <a:ext cx="2365352" cy="2403457"/>
          </a:xfrm>
          <a:prstGeom prst="rect">
            <a:avLst/>
          </a:prstGeom>
          <a:noFill/>
        </p:spPr>
      </p:pic>
    </p:spTree>
    <p:extLst>
      <p:ext uri="{BB962C8B-B14F-4D97-AF65-F5344CB8AC3E}">
        <p14:creationId xmlns:p14="http://schemas.microsoft.com/office/powerpoint/2010/main" val="16189061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a:t>
            </a:r>
            <a:r>
              <a:rPr lang="en-IN" sz="4800" b="1" dirty="0">
                <a:solidFill>
                  <a:srgbClr val="0070C0"/>
                </a:solidFill>
              </a:rPr>
              <a:t>URGENT</a:t>
            </a:r>
            <a:r>
              <a:rPr lang="en-IN" dirty="0"/>
              <a:t> mandate</a:t>
            </a:r>
            <a:endParaRPr lang="en-US" dirty="0"/>
          </a:p>
        </p:txBody>
      </p:sp>
      <p:sp>
        <p:nvSpPr>
          <p:cNvPr id="3" name="Content Placeholder 2"/>
          <p:cNvSpPr>
            <a:spLocks noGrp="1"/>
          </p:cNvSpPr>
          <p:nvPr>
            <p:ph idx="1"/>
          </p:nvPr>
        </p:nvSpPr>
        <p:spPr/>
        <p:txBody>
          <a:bodyPr>
            <a:normAutofit/>
          </a:bodyPr>
          <a:lstStyle/>
          <a:p>
            <a:pPr>
              <a:buNone/>
            </a:pPr>
            <a:r>
              <a:rPr lang="en-GB" dirty="0"/>
              <a:t>   The United Nations Committee on Economic, Social and Cultural rights report that it is essential to provide </a:t>
            </a:r>
          </a:p>
          <a:p>
            <a:pPr>
              <a:buNone/>
            </a:pPr>
            <a:endParaRPr lang="en-GB" dirty="0"/>
          </a:p>
          <a:p>
            <a:pPr>
              <a:buNone/>
            </a:pPr>
            <a:r>
              <a:rPr lang="en-GB" b="1" dirty="0">
                <a:solidFill>
                  <a:srgbClr val="0070C0"/>
                </a:solidFill>
              </a:rPr>
              <a:t>“attention and care to chronically and terminally ill persons, sparing them avoidable pain, and enabling them to die with dignity.”</a:t>
            </a:r>
            <a:endParaRPr lang="en-US" b="1" dirty="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402" y="299024"/>
            <a:ext cx="10515600" cy="1325563"/>
          </a:xfrm>
        </p:spPr>
        <p:txBody>
          <a:bodyPr/>
          <a:lstStyle/>
          <a:p>
            <a:r>
              <a:rPr lang="en-GB" dirty="0"/>
              <a:t>Global moves</a:t>
            </a:r>
          </a:p>
        </p:txBody>
      </p:sp>
      <p:sp>
        <p:nvSpPr>
          <p:cNvPr id="3" name="Content Placeholder 2"/>
          <p:cNvSpPr>
            <a:spLocks noGrp="1"/>
          </p:cNvSpPr>
          <p:nvPr>
            <p:ph idx="1"/>
          </p:nvPr>
        </p:nvSpPr>
        <p:spPr>
          <a:xfrm>
            <a:off x="539827" y="1624586"/>
            <a:ext cx="11038901" cy="4756741"/>
          </a:xfrm>
        </p:spPr>
        <p:txBody>
          <a:bodyPr>
            <a:normAutofit lnSpcReduction="10000"/>
          </a:bodyPr>
          <a:lstStyle/>
          <a:p>
            <a:r>
              <a:rPr lang="en-GB" dirty="0"/>
              <a:t>2014 - World Health Assembly (WHA) committed countries to </a:t>
            </a:r>
            <a:r>
              <a:rPr lang="en-GB" dirty="0">
                <a:solidFill>
                  <a:srgbClr val="C00000"/>
                </a:solidFill>
              </a:rPr>
              <a:t>integrating palliative care into their health systems</a:t>
            </a:r>
          </a:p>
          <a:p>
            <a:endParaRPr lang="en-GB" dirty="0">
              <a:solidFill>
                <a:srgbClr val="C00000"/>
              </a:solidFill>
            </a:endParaRPr>
          </a:p>
          <a:p>
            <a:r>
              <a:rPr lang="en-GB" dirty="0"/>
              <a:t>2017 – WHO updated the definition of universal health coverage —Sustainable Development Goal 3.8—to </a:t>
            </a:r>
            <a:r>
              <a:rPr lang="en-GB" dirty="0">
                <a:solidFill>
                  <a:srgbClr val="C00000"/>
                </a:solidFill>
              </a:rPr>
              <a:t>include palliation </a:t>
            </a:r>
            <a:r>
              <a:rPr lang="en-GB" dirty="0"/>
              <a:t>along with promotion, prevention, treatment, and rehabilitation</a:t>
            </a:r>
          </a:p>
          <a:p>
            <a:endParaRPr lang="en-GB" dirty="0"/>
          </a:p>
          <a:p>
            <a:r>
              <a:rPr lang="en-GB" i="1" dirty="0"/>
              <a:t>2017 - Lancet </a:t>
            </a:r>
            <a:r>
              <a:rPr lang="en-GB" dirty="0"/>
              <a:t>Commission  highlighted the global need to take action when </a:t>
            </a:r>
            <a:r>
              <a:rPr lang="en-GB" dirty="0">
                <a:solidFill>
                  <a:srgbClr val="C00000"/>
                </a:solidFill>
              </a:rPr>
              <a:t>61 million people </a:t>
            </a:r>
            <a:r>
              <a:rPr lang="en-GB" dirty="0"/>
              <a:t>are living with </a:t>
            </a:r>
            <a:r>
              <a:rPr lang="en-GB" dirty="0">
                <a:solidFill>
                  <a:srgbClr val="C00000"/>
                </a:solidFill>
              </a:rPr>
              <a:t>serious health-related suffering </a:t>
            </a:r>
            <a:r>
              <a:rPr lang="en-GB" dirty="0"/>
              <a:t>due to uncontrolled pain and without access to an affordable essential package for palliative care.</a:t>
            </a:r>
          </a:p>
        </p:txBody>
      </p:sp>
    </p:spTree>
    <p:extLst>
      <p:ext uri="{BB962C8B-B14F-4D97-AF65-F5344CB8AC3E}">
        <p14:creationId xmlns:p14="http://schemas.microsoft.com/office/powerpoint/2010/main" val="92208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8A7B-92D0-4CB6-B6C7-476AD63221A0}"/>
              </a:ext>
            </a:extLst>
          </p:cNvPr>
          <p:cNvSpPr>
            <a:spLocks noGrp="1"/>
          </p:cNvSpPr>
          <p:nvPr>
            <p:ph type="title"/>
          </p:nvPr>
        </p:nvSpPr>
        <p:spPr/>
        <p:txBody>
          <a:bodyPr/>
          <a:lstStyle/>
          <a:p>
            <a:r>
              <a:rPr lang="en-US" i="1" dirty="0"/>
              <a:t>Universal health coverage</a:t>
            </a:r>
            <a:r>
              <a:rPr lang="en-US" dirty="0"/>
              <a:t> </a:t>
            </a:r>
          </a:p>
        </p:txBody>
      </p:sp>
      <p:sp>
        <p:nvSpPr>
          <p:cNvPr id="3" name="Content Placeholder 2">
            <a:extLst>
              <a:ext uri="{FF2B5EF4-FFF2-40B4-BE49-F238E27FC236}">
                <a16:creationId xmlns:a16="http://schemas.microsoft.com/office/drawing/2014/main" id="{CE76D56B-C63B-4D5F-8F63-4DB0BFCCE0BF}"/>
              </a:ext>
            </a:extLst>
          </p:cNvPr>
          <p:cNvSpPr>
            <a:spLocks noGrp="1"/>
          </p:cNvSpPr>
          <p:nvPr>
            <p:ph idx="1"/>
          </p:nvPr>
        </p:nvSpPr>
        <p:spPr/>
        <p:txBody>
          <a:bodyPr/>
          <a:lstStyle/>
          <a:p>
            <a:pPr marL="0" indent="0">
              <a:buNone/>
            </a:pPr>
            <a:r>
              <a:rPr lang="en-US" dirty="0"/>
              <a:t>UHC means that all people and communities can use the promotive, preventive, curative, rehabilitative and </a:t>
            </a:r>
            <a:r>
              <a:rPr lang="en-US" b="1" dirty="0">
                <a:solidFill>
                  <a:srgbClr val="C00000"/>
                </a:solidFill>
              </a:rPr>
              <a:t>palliative </a:t>
            </a:r>
            <a:r>
              <a:rPr lang="en-US" i="1" dirty="0"/>
              <a:t>health</a:t>
            </a:r>
            <a:r>
              <a:rPr lang="en-US" dirty="0"/>
              <a:t> services they need, of sufficient quality to be effective, while also ensuring that the use of these services </a:t>
            </a:r>
            <a:r>
              <a:rPr lang="en-US" b="1" dirty="0">
                <a:solidFill>
                  <a:srgbClr val="C00000"/>
                </a:solidFill>
              </a:rPr>
              <a:t>does not expose the user to financial hardship.</a:t>
            </a:r>
          </a:p>
        </p:txBody>
      </p:sp>
    </p:spTree>
    <p:extLst>
      <p:ext uri="{BB962C8B-B14F-4D97-AF65-F5344CB8AC3E}">
        <p14:creationId xmlns:p14="http://schemas.microsoft.com/office/powerpoint/2010/main" val="359783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India-</a:t>
            </a:r>
            <a:r>
              <a:rPr lang="en-GB" dirty="0"/>
              <a:t> National Health Policy 2017 </a:t>
            </a:r>
            <a:endParaRPr lang="en-US" dirty="0"/>
          </a:p>
        </p:txBody>
      </p:sp>
      <p:sp>
        <p:nvSpPr>
          <p:cNvPr id="3" name="Content Placeholder 2"/>
          <p:cNvSpPr>
            <a:spLocks noGrp="1"/>
          </p:cNvSpPr>
          <p:nvPr>
            <p:ph idx="1"/>
          </p:nvPr>
        </p:nvSpPr>
        <p:spPr/>
        <p:txBody>
          <a:bodyPr>
            <a:normAutofit/>
          </a:bodyPr>
          <a:lstStyle/>
          <a:p>
            <a:pPr>
              <a:buNone/>
            </a:pPr>
            <a:r>
              <a:rPr lang="en-GB" dirty="0"/>
              <a:t>C</a:t>
            </a:r>
            <a:r>
              <a:rPr lang="en-US" dirty="0"/>
              <a:t>omprehensive primary health care package -  includes geriatric health care, </a:t>
            </a:r>
            <a:r>
              <a:rPr lang="en-US" sz="3600" b="1" dirty="0">
                <a:solidFill>
                  <a:srgbClr val="C00000"/>
                </a:solidFill>
              </a:rPr>
              <a:t>palliative care </a:t>
            </a:r>
            <a:r>
              <a:rPr lang="en-US" dirty="0"/>
              <a:t>and rehabilitative care services</a:t>
            </a:r>
          </a:p>
          <a:p>
            <a:pPr>
              <a:buNone/>
            </a:pPr>
            <a:endParaRPr lang="en-US" dirty="0"/>
          </a:p>
          <a:p>
            <a:pPr>
              <a:buNone/>
            </a:pPr>
            <a:r>
              <a:rPr lang="en-GB" b="1" dirty="0">
                <a:solidFill>
                  <a:srgbClr val="C00000"/>
                </a:solidFill>
              </a:rPr>
              <a:t>Empower</a:t>
            </a:r>
            <a:r>
              <a:rPr lang="en-GB" dirty="0"/>
              <a:t> general practitioners in the community through distance and continuing education program.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this HUGE NEED</a:t>
            </a:r>
          </a:p>
        </p:txBody>
      </p:sp>
      <p:sp>
        <p:nvSpPr>
          <p:cNvPr id="3" name="Content Placeholder 2"/>
          <p:cNvSpPr>
            <a:spLocks noGrp="1"/>
          </p:cNvSpPr>
          <p:nvPr>
            <p:ph idx="1"/>
          </p:nvPr>
        </p:nvSpPr>
        <p:spPr/>
        <p:txBody>
          <a:bodyPr/>
          <a:lstStyle/>
          <a:p>
            <a:pPr marL="0" indent="0" algn="ctr">
              <a:buNone/>
            </a:pPr>
            <a:endParaRPr lang="en-US" b="1" dirty="0">
              <a:solidFill>
                <a:schemeClr val="tx2"/>
              </a:solidFill>
            </a:endParaRPr>
          </a:p>
          <a:p>
            <a:pPr marL="0" indent="0" algn="ctr">
              <a:buNone/>
            </a:pPr>
            <a:endParaRPr lang="en-US" b="1" dirty="0">
              <a:solidFill>
                <a:schemeClr val="tx2"/>
              </a:solidFill>
            </a:endParaRPr>
          </a:p>
          <a:p>
            <a:pPr marL="0" indent="0" algn="ctr">
              <a:buNone/>
            </a:pPr>
            <a:r>
              <a:rPr lang="en-US" b="1" dirty="0">
                <a:solidFill>
                  <a:schemeClr val="tx2"/>
                </a:solidFill>
              </a:rPr>
              <a:t>All health care professionals need to be equipped with appropriate skills to deliver primary palliative care</a:t>
            </a:r>
          </a:p>
          <a:p>
            <a:pPr marL="0" indent="0" algn="ctr">
              <a:buNone/>
            </a:pPr>
            <a:endParaRPr lang="en-US" b="1" dirty="0">
              <a:solidFill>
                <a:schemeClr val="tx2"/>
              </a:solidFill>
            </a:endParaRPr>
          </a:p>
          <a:p>
            <a:pPr marL="0" indent="0" algn="ctr">
              <a:buNone/>
            </a:pPr>
            <a:endParaRPr lang="en-US" b="1" dirty="0">
              <a:solidFill>
                <a:schemeClr val="tx2"/>
              </a:solidFill>
            </a:endParaRPr>
          </a:p>
          <a:p>
            <a:endParaRPr lang="en-US" dirty="0"/>
          </a:p>
        </p:txBody>
      </p:sp>
      <p:sp>
        <p:nvSpPr>
          <p:cNvPr id="4" name="TextBox 3">
            <a:extLst>
              <a:ext uri="{FF2B5EF4-FFF2-40B4-BE49-F238E27FC236}">
                <a16:creationId xmlns:a16="http://schemas.microsoft.com/office/drawing/2014/main" id="{C252B941-FB7B-1F7B-1F14-4BC81436E080}"/>
              </a:ext>
            </a:extLst>
          </p:cNvPr>
          <p:cNvSpPr txBox="1"/>
          <p:nvPr/>
        </p:nvSpPr>
        <p:spPr>
          <a:xfrm>
            <a:off x="1606079" y="4976634"/>
            <a:ext cx="9836278" cy="1200329"/>
          </a:xfrm>
          <a:prstGeom prst="rect">
            <a:avLst/>
          </a:prstGeom>
          <a:noFill/>
        </p:spPr>
        <p:txBody>
          <a:bodyPr wrap="square" rtlCol="0">
            <a:spAutoFit/>
          </a:bodyPr>
          <a:lstStyle/>
          <a:p>
            <a:pPr algn="ctr"/>
            <a:r>
              <a:rPr lang="en-IN" sz="3600" b="1" dirty="0">
                <a:solidFill>
                  <a:srgbClr val="00B050"/>
                </a:solidFill>
              </a:rPr>
              <a:t>Primary Palliative Care can be part of the solution to this BIG need</a:t>
            </a:r>
            <a:endParaRPr lang="en-US" sz="3600" b="1" dirty="0">
              <a:solidFill>
                <a:srgbClr val="00B050"/>
              </a:solidFill>
            </a:endParaRPr>
          </a:p>
        </p:txBody>
      </p:sp>
    </p:spTree>
    <p:extLst>
      <p:ext uri="{BB962C8B-B14F-4D97-AF65-F5344CB8AC3E}">
        <p14:creationId xmlns:p14="http://schemas.microsoft.com/office/powerpoint/2010/main" val="1971494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59" y="4572000"/>
            <a:ext cx="5293730" cy="1964266"/>
          </a:xfrm>
          <a:prstGeom prst="rect">
            <a:avLst/>
          </a:prstGeom>
          <a:solidFill>
            <a:srgbClr val="39454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1917193" y="4767072"/>
            <a:ext cx="4945641" cy="1625210"/>
          </a:xfrm>
        </p:spPr>
        <p:txBody>
          <a:bodyPr>
            <a:normAutofit fontScale="90000"/>
          </a:bodyPr>
          <a:lstStyle/>
          <a:p>
            <a:pPr algn="r">
              <a:lnSpc>
                <a:spcPct val="90000"/>
              </a:lnSpc>
            </a:pPr>
            <a:r>
              <a:rPr lang="en-GB" sz="3700" dirty="0">
                <a:solidFill>
                  <a:srgbClr val="FFFFFF"/>
                </a:solidFill>
              </a:rPr>
              <a:t>IAPC and AFPI – Task force</a:t>
            </a:r>
            <a:br>
              <a:rPr lang="en-GB" sz="3700" dirty="0">
                <a:solidFill>
                  <a:srgbClr val="FFFFFF"/>
                </a:solidFill>
              </a:rPr>
            </a:br>
            <a:r>
              <a:rPr lang="en-GB" sz="3700" dirty="0">
                <a:solidFill>
                  <a:srgbClr val="FFFFFF"/>
                </a:solidFill>
              </a:rPr>
              <a:t>Towards ‘Universal Approach to Palliative Care’</a:t>
            </a:r>
            <a:br>
              <a:rPr lang="en-GB" sz="3700" dirty="0">
                <a:solidFill>
                  <a:srgbClr val="FFFFFF"/>
                </a:solidFill>
              </a:rPr>
            </a:br>
            <a:r>
              <a:rPr lang="en-GB" sz="3700" dirty="0">
                <a:solidFill>
                  <a:srgbClr val="FFFFFF"/>
                </a:solidFill>
              </a:rPr>
              <a:t>Dec 2016 </a:t>
            </a:r>
          </a:p>
        </p:txBody>
      </p:sp>
      <p:pic>
        <p:nvPicPr>
          <p:cNvPr id="5" name="Picture 4" descr="A picture containing computer&#10;&#10;Description automatically generated">
            <a:extLst>
              <a:ext uri="{FF2B5EF4-FFF2-40B4-BE49-F238E27FC236}">
                <a16:creationId xmlns:a16="http://schemas.microsoft.com/office/drawing/2014/main" id="{E64C33E6-2534-4379-A648-470CFE174281}"/>
              </a:ext>
            </a:extLst>
          </p:cNvPr>
          <p:cNvPicPr>
            <a:picLocks noChangeAspect="1"/>
          </p:cNvPicPr>
          <p:nvPr/>
        </p:nvPicPr>
        <p:blipFill rotWithShape="1">
          <a:blip r:embed="rId3">
            <a:extLst>
              <a:ext uri="{28A0092B-C50C-407E-A947-70E740481C1C}">
                <a14:useLocalDpi xmlns:a14="http://schemas.microsoft.com/office/drawing/2010/main" val="0"/>
              </a:ext>
            </a:extLst>
          </a:blip>
          <a:srcRect l="12576" r="1660" b="1"/>
          <a:stretch/>
        </p:blipFill>
        <p:spPr>
          <a:xfrm>
            <a:off x="1769661" y="321734"/>
            <a:ext cx="4326340" cy="3356797"/>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4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p:cNvSpPr>
            <a:spLocks noGrp="1"/>
          </p:cNvSpPr>
          <p:nvPr>
            <p:ph idx="1"/>
          </p:nvPr>
        </p:nvSpPr>
        <p:spPr>
          <a:xfrm>
            <a:off x="6862833" y="917725"/>
            <a:ext cx="3559507" cy="4852362"/>
          </a:xfrm>
        </p:spPr>
        <p:txBody>
          <a:bodyPr anchor="ctr">
            <a:noAutofit/>
          </a:bodyPr>
          <a:lstStyle/>
          <a:p>
            <a:r>
              <a:rPr lang="en-GB" sz="4400" b="1" dirty="0">
                <a:solidFill>
                  <a:srgbClr val="FFFFFF"/>
                </a:solidFill>
              </a:rPr>
              <a:t>Awareness</a:t>
            </a:r>
          </a:p>
          <a:p>
            <a:endParaRPr lang="en-GB" sz="4400" b="1" dirty="0">
              <a:solidFill>
                <a:srgbClr val="FFFFFF"/>
              </a:solidFill>
            </a:endParaRPr>
          </a:p>
          <a:p>
            <a:r>
              <a:rPr lang="en-GB" sz="4400" b="1" dirty="0">
                <a:solidFill>
                  <a:srgbClr val="FFFFFF"/>
                </a:solidFill>
              </a:rPr>
              <a:t>Engage </a:t>
            </a:r>
          </a:p>
          <a:p>
            <a:r>
              <a:rPr lang="en-GB" sz="4400" b="1" dirty="0">
                <a:solidFill>
                  <a:srgbClr val="FFFFFF"/>
                </a:solidFill>
              </a:rPr>
              <a:t>Educate </a:t>
            </a:r>
          </a:p>
          <a:p>
            <a:r>
              <a:rPr lang="en-GB" sz="4400" b="1" dirty="0">
                <a:solidFill>
                  <a:srgbClr val="FFFFFF"/>
                </a:solidFill>
              </a:rPr>
              <a:t>Empower</a:t>
            </a:r>
          </a:p>
          <a:p>
            <a:r>
              <a:rPr lang="en-GB" sz="4400" b="1" dirty="0">
                <a:solidFill>
                  <a:srgbClr val="FFFFFF"/>
                </a:solidFill>
              </a:rPr>
              <a:t>Integrate</a:t>
            </a:r>
            <a:endParaRPr lang="en-GB" sz="4400" dirty="0">
              <a:solidFill>
                <a:srgbClr val="FFFFFF"/>
              </a:solidFill>
            </a:endParaRPr>
          </a:p>
        </p:txBody>
      </p:sp>
    </p:spTree>
    <p:extLst>
      <p:ext uri="{BB962C8B-B14F-4D97-AF65-F5344CB8AC3E}">
        <p14:creationId xmlns:p14="http://schemas.microsoft.com/office/powerpoint/2010/main" val="242570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887" y="6227805"/>
            <a:ext cx="10972800" cy="392028"/>
          </a:xfrm>
        </p:spPr>
        <p:txBody>
          <a:bodyPr>
            <a:normAutofit fontScale="90000"/>
          </a:bodyPr>
          <a:lstStyle/>
          <a:p>
            <a:r>
              <a:rPr lang="en-US" sz="1050" i="1" dirty="0" err="1">
                <a:solidFill>
                  <a:srgbClr val="0070C0"/>
                </a:solidFill>
              </a:rPr>
              <a:t>Jeba</a:t>
            </a:r>
            <a:r>
              <a:rPr lang="en-US" sz="1050" i="1" dirty="0">
                <a:solidFill>
                  <a:srgbClr val="0070C0"/>
                </a:solidFill>
              </a:rPr>
              <a:t> J, </a:t>
            </a:r>
            <a:r>
              <a:rPr lang="en-US" sz="1050" i="1" dirty="0" err="1">
                <a:solidFill>
                  <a:srgbClr val="0070C0"/>
                </a:solidFill>
              </a:rPr>
              <a:t>Atreya</a:t>
            </a:r>
            <a:r>
              <a:rPr lang="en-US" sz="1050" i="1" dirty="0">
                <a:solidFill>
                  <a:srgbClr val="0070C0"/>
                </a:solidFill>
              </a:rPr>
              <a:t> S, </a:t>
            </a:r>
            <a:r>
              <a:rPr lang="en-US" sz="1050" i="1" dirty="0" err="1">
                <a:solidFill>
                  <a:srgbClr val="0070C0"/>
                </a:solidFill>
              </a:rPr>
              <a:t>Chakraborty</a:t>
            </a:r>
            <a:r>
              <a:rPr lang="en-US" sz="1050" i="1" dirty="0">
                <a:solidFill>
                  <a:srgbClr val="0070C0"/>
                </a:solidFill>
              </a:rPr>
              <a:t> S, Pease N, </a:t>
            </a:r>
            <a:r>
              <a:rPr lang="en-US" sz="1050" i="1" dirty="0" err="1">
                <a:solidFill>
                  <a:srgbClr val="0070C0"/>
                </a:solidFill>
              </a:rPr>
              <a:t>Thyle</a:t>
            </a:r>
            <a:r>
              <a:rPr lang="en-US" sz="1050" i="1" dirty="0">
                <a:solidFill>
                  <a:srgbClr val="0070C0"/>
                </a:solidFill>
              </a:rPr>
              <a:t> A, </a:t>
            </a:r>
            <a:r>
              <a:rPr lang="en-US" sz="1050" i="1" dirty="0" err="1">
                <a:solidFill>
                  <a:srgbClr val="0070C0"/>
                </a:solidFill>
              </a:rPr>
              <a:t>Ganesh</a:t>
            </a:r>
            <a:r>
              <a:rPr lang="en-US" sz="1050" i="1" dirty="0">
                <a:solidFill>
                  <a:srgbClr val="0070C0"/>
                </a:solidFill>
              </a:rPr>
              <a:t> A, et al. Joint position statement Indian association of palliative care and academy of family physicians of India – The way forward for developing community-based palliative care program throughout India: Policy, education, and service delivery considerations. J Family Med Prim Care 2018;7:291-302.</a:t>
            </a:r>
          </a:p>
        </p:txBody>
      </p:sp>
      <p:sp>
        <p:nvSpPr>
          <p:cNvPr id="3" name="Content Placeholder 2"/>
          <p:cNvSpPr>
            <a:spLocks noGrp="1"/>
          </p:cNvSpPr>
          <p:nvPr>
            <p:ph idx="1"/>
          </p:nvPr>
        </p:nvSpPr>
        <p:spPr>
          <a:xfrm>
            <a:off x="609600" y="2137719"/>
            <a:ext cx="10972800" cy="4102443"/>
          </a:xfrm>
        </p:spPr>
        <p:txBody>
          <a:bodyPr>
            <a:normAutofit fontScale="62500" lnSpcReduction="20000"/>
          </a:bodyPr>
          <a:lstStyle/>
          <a:p>
            <a:pPr>
              <a:buNone/>
            </a:pPr>
            <a:r>
              <a:rPr lang="en-US" b="1" dirty="0">
                <a:solidFill>
                  <a:srgbClr val="C00000"/>
                </a:solidFill>
              </a:rPr>
              <a:t>Recommendations: </a:t>
            </a:r>
          </a:p>
          <a:p>
            <a:pPr marL="514350" indent="-514350">
              <a:buAutoNum type="arabicParenBoth"/>
            </a:pPr>
            <a:r>
              <a:rPr lang="en-US" dirty="0"/>
              <a:t>Palliative care should be</a:t>
            </a:r>
            <a:r>
              <a:rPr lang="en-US" b="1" u="sng" dirty="0"/>
              <a:t> </a:t>
            </a:r>
            <a:r>
              <a:rPr lang="en-US" b="1" u="sng" dirty="0">
                <a:solidFill>
                  <a:srgbClr val="0070C0"/>
                </a:solidFill>
              </a:rPr>
              <a:t>integrated into all levels of care including primary care </a:t>
            </a:r>
            <a:r>
              <a:rPr lang="en-US" dirty="0"/>
              <a:t>with clear referral pathways, networking between palliative care specialist centers and family medicine physicians and generalists in community settings, to support education and clinical services.</a:t>
            </a:r>
          </a:p>
          <a:p>
            <a:pPr marL="514350" indent="-514350">
              <a:buAutoNum type="arabicParenBoth"/>
            </a:pPr>
            <a:r>
              <a:rPr lang="en-US" dirty="0"/>
              <a:t>Implement the recommendations of NHP 2017 to develop services and </a:t>
            </a:r>
            <a:r>
              <a:rPr lang="en-US" b="1" u="sng" dirty="0">
                <a:solidFill>
                  <a:srgbClr val="0070C0"/>
                </a:solidFill>
              </a:rPr>
              <a:t>training programs for </a:t>
            </a:r>
            <a:r>
              <a:rPr lang="en-US" b="1" u="sng" dirty="0" err="1">
                <a:solidFill>
                  <a:srgbClr val="0070C0"/>
                </a:solidFill>
              </a:rPr>
              <a:t>upskilling</a:t>
            </a:r>
            <a:r>
              <a:rPr lang="en-US" b="1" u="sng" dirty="0">
                <a:solidFill>
                  <a:srgbClr val="0070C0"/>
                </a:solidFill>
              </a:rPr>
              <a:t> of primary care doctors</a:t>
            </a:r>
            <a:r>
              <a:rPr lang="en-US" dirty="0"/>
              <a:t> in public and private sector. </a:t>
            </a:r>
          </a:p>
          <a:p>
            <a:pPr marL="514350" indent="-514350">
              <a:buAutoNum type="arabicParenBoth"/>
            </a:pPr>
            <a:r>
              <a:rPr lang="en-US" dirty="0"/>
              <a:t>Include palliative care as a </a:t>
            </a:r>
            <a:r>
              <a:rPr lang="en-US" b="1" u="sng" dirty="0">
                <a:solidFill>
                  <a:srgbClr val="0070C0"/>
                </a:solidFill>
              </a:rPr>
              <a:t>mandatory component in the undergraduate (MBBS) and postgraduate curriculum of family physicians. </a:t>
            </a:r>
          </a:p>
          <a:p>
            <a:pPr marL="514350" indent="-514350">
              <a:buNone/>
            </a:pPr>
            <a:r>
              <a:rPr lang="en-US" dirty="0"/>
              <a:t>(4) Improve access to necessary medications in urban and rural areas. </a:t>
            </a:r>
          </a:p>
          <a:p>
            <a:pPr marL="514350" indent="-514350">
              <a:buNone/>
            </a:pPr>
            <a:r>
              <a:rPr lang="en-US" dirty="0"/>
              <a:t>(5) Provide relevant </a:t>
            </a:r>
            <a:r>
              <a:rPr lang="en-US" b="1" u="sng" dirty="0" err="1">
                <a:solidFill>
                  <a:srgbClr val="0070C0"/>
                </a:solidFill>
              </a:rPr>
              <a:t>in‑service</a:t>
            </a:r>
            <a:r>
              <a:rPr lang="en-US" b="1" u="sng" dirty="0">
                <a:solidFill>
                  <a:srgbClr val="0070C0"/>
                </a:solidFill>
              </a:rPr>
              <a:t> training and support </a:t>
            </a:r>
            <a:r>
              <a:rPr lang="en-US" dirty="0"/>
              <a:t>for palliative care to all levels of service providers including primary care and community staff. </a:t>
            </a:r>
          </a:p>
          <a:p>
            <a:pPr marL="514350" indent="-514350">
              <a:buNone/>
            </a:pPr>
            <a:r>
              <a:rPr lang="en-US" dirty="0"/>
              <a:t>(6) Generate public awareness about palliative care and empower the community to identify those with chronic disease and provide support for those choosing to die at home. </a:t>
            </a:r>
          </a:p>
        </p:txBody>
      </p:sp>
      <p:pic>
        <p:nvPicPr>
          <p:cNvPr id="1026" name="Picture 2"/>
          <p:cNvPicPr>
            <a:picLocks noChangeAspect="1" noChangeArrowheads="1"/>
          </p:cNvPicPr>
          <p:nvPr/>
        </p:nvPicPr>
        <p:blipFill>
          <a:blip r:embed="rId2"/>
          <a:srcRect l="16622" t="29519" r="18209" b="49197"/>
          <a:stretch>
            <a:fillRect/>
          </a:stretch>
        </p:blipFill>
        <p:spPr bwMode="auto">
          <a:xfrm>
            <a:off x="1285103" y="0"/>
            <a:ext cx="9502346" cy="207593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9E26-08E3-4C41-BDA6-59D060D036BF}"/>
              </a:ext>
            </a:extLst>
          </p:cNvPr>
          <p:cNvSpPr>
            <a:spLocks noGrp="1"/>
          </p:cNvSpPr>
          <p:nvPr>
            <p:ph type="title"/>
          </p:nvPr>
        </p:nvSpPr>
        <p:spPr/>
        <p:txBody>
          <a:bodyPr/>
          <a:lstStyle/>
          <a:p>
            <a:r>
              <a:rPr lang="en-US" dirty="0"/>
              <a:t>From beginning to end…..</a:t>
            </a:r>
          </a:p>
        </p:txBody>
      </p:sp>
      <p:pic>
        <p:nvPicPr>
          <p:cNvPr id="4" name="Picture 3">
            <a:extLst>
              <a:ext uri="{FF2B5EF4-FFF2-40B4-BE49-F238E27FC236}">
                <a16:creationId xmlns:a16="http://schemas.microsoft.com/office/drawing/2014/main" id="{2C0FE3DF-5ACD-44A8-A202-8D2613C3A291}"/>
              </a:ext>
            </a:extLst>
          </p:cNvPr>
          <p:cNvPicPr>
            <a:picLocks noChangeAspect="1"/>
          </p:cNvPicPr>
          <p:nvPr/>
        </p:nvPicPr>
        <p:blipFill>
          <a:blip r:embed="rId3"/>
          <a:stretch>
            <a:fillRect/>
          </a:stretch>
        </p:blipFill>
        <p:spPr>
          <a:xfrm>
            <a:off x="1002535" y="1378053"/>
            <a:ext cx="9665465" cy="4101895"/>
          </a:xfrm>
          <a:prstGeom prst="rect">
            <a:avLst/>
          </a:prstGeom>
        </p:spPr>
      </p:pic>
      <p:sp>
        <p:nvSpPr>
          <p:cNvPr id="5" name="TextBox 4">
            <a:extLst>
              <a:ext uri="{FF2B5EF4-FFF2-40B4-BE49-F238E27FC236}">
                <a16:creationId xmlns:a16="http://schemas.microsoft.com/office/drawing/2014/main" id="{92B29BFA-BED3-4985-9022-BE1A73300D08}"/>
              </a:ext>
            </a:extLst>
          </p:cNvPr>
          <p:cNvSpPr txBox="1"/>
          <p:nvPr/>
        </p:nvSpPr>
        <p:spPr>
          <a:xfrm>
            <a:off x="838199" y="5661248"/>
            <a:ext cx="9969347" cy="738664"/>
          </a:xfrm>
          <a:prstGeom prst="rect">
            <a:avLst/>
          </a:prstGeom>
          <a:noFill/>
        </p:spPr>
        <p:txBody>
          <a:bodyPr wrap="square" rtlCol="0">
            <a:spAutoFit/>
          </a:bodyPr>
          <a:lstStyle/>
          <a:p>
            <a:r>
              <a:rPr lang="en-US" sz="1200" i="1" dirty="0">
                <a:solidFill>
                  <a:srgbClr val="00B0F0"/>
                </a:solidFill>
              </a:rPr>
              <a:t>Jeba J, et al. Joint position statement Indian association of palliative care and academy of family physicians of India – The way forward for developing community-based palliative care program throughout India: Policy, education, and service delivery considerations. J Family Med Prim Care 2018;7:291-302</a:t>
            </a:r>
            <a:r>
              <a:rPr lang="en-US" sz="1200" i="1" dirty="0"/>
              <a:t>.</a:t>
            </a:r>
          </a:p>
          <a:p>
            <a:endParaRPr lang="en-US" dirty="0"/>
          </a:p>
        </p:txBody>
      </p:sp>
    </p:spTree>
    <p:extLst>
      <p:ext uri="{BB962C8B-B14F-4D97-AF65-F5344CB8AC3E}">
        <p14:creationId xmlns:p14="http://schemas.microsoft.com/office/powerpoint/2010/main" val="3164926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91544" y="548680"/>
            <a:ext cx="4040188" cy="639762"/>
          </a:xfrm>
        </p:spPr>
        <p:txBody>
          <a:bodyPr/>
          <a:lstStyle/>
          <a:p>
            <a:r>
              <a:rPr lang="en-US" sz="2800" dirty="0">
                <a:solidFill>
                  <a:srgbClr val="C00000"/>
                </a:solidFill>
              </a:rPr>
              <a:t>Primary palliative care</a:t>
            </a:r>
            <a:r>
              <a:rPr lang="en-US" dirty="0"/>
              <a:t>	</a:t>
            </a:r>
          </a:p>
        </p:txBody>
      </p:sp>
      <p:sp>
        <p:nvSpPr>
          <p:cNvPr id="4" name="Content Placeholder 3"/>
          <p:cNvSpPr>
            <a:spLocks noGrp="1"/>
          </p:cNvSpPr>
          <p:nvPr>
            <p:ph sz="half" idx="2"/>
          </p:nvPr>
        </p:nvSpPr>
        <p:spPr>
          <a:xfrm>
            <a:off x="1981200" y="1484785"/>
            <a:ext cx="4040188" cy="4641379"/>
          </a:xfrm>
        </p:spPr>
        <p:txBody>
          <a:bodyPr>
            <a:normAutofit/>
          </a:bodyPr>
          <a:lstStyle/>
          <a:p>
            <a:pPr>
              <a:buNone/>
            </a:pPr>
            <a:r>
              <a:rPr lang="en-US" dirty="0"/>
              <a:t>Basic management of</a:t>
            </a:r>
          </a:p>
          <a:p>
            <a:pPr lvl="1"/>
            <a:r>
              <a:rPr lang="en-US" sz="2800" dirty="0"/>
              <a:t>Pain</a:t>
            </a:r>
          </a:p>
          <a:p>
            <a:pPr lvl="1"/>
            <a:r>
              <a:rPr lang="en-US" sz="2800" dirty="0"/>
              <a:t>Symptoms</a:t>
            </a:r>
          </a:p>
          <a:p>
            <a:pPr lvl="1"/>
            <a:r>
              <a:rPr lang="en-US" sz="2800" dirty="0"/>
              <a:t>Depression/ anxiety</a:t>
            </a:r>
          </a:p>
          <a:p>
            <a:endParaRPr lang="en-US" dirty="0"/>
          </a:p>
          <a:p>
            <a:pPr>
              <a:buNone/>
            </a:pPr>
            <a:r>
              <a:rPr lang="en-US" dirty="0"/>
              <a:t>Discussions</a:t>
            </a:r>
          </a:p>
          <a:p>
            <a:pPr lvl="1"/>
            <a:r>
              <a:rPr lang="en-US" sz="2800" dirty="0"/>
              <a:t>Prognosis</a:t>
            </a:r>
          </a:p>
          <a:p>
            <a:pPr lvl="1"/>
            <a:r>
              <a:rPr lang="en-US" sz="2800" dirty="0"/>
              <a:t>Goals of treatment</a:t>
            </a:r>
          </a:p>
        </p:txBody>
      </p:sp>
      <p:sp>
        <p:nvSpPr>
          <p:cNvPr id="5" name="Text Placeholder 4"/>
          <p:cNvSpPr>
            <a:spLocks noGrp="1"/>
          </p:cNvSpPr>
          <p:nvPr>
            <p:ph type="body" sz="quarter" idx="3"/>
          </p:nvPr>
        </p:nvSpPr>
        <p:spPr>
          <a:xfrm>
            <a:off x="6168009" y="548680"/>
            <a:ext cx="4041775" cy="639762"/>
          </a:xfrm>
        </p:spPr>
        <p:txBody>
          <a:bodyPr>
            <a:noAutofit/>
          </a:bodyPr>
          <a:lstStyle/>
          <a:p>
            <a:r>
              <a:rPr lang="en-US" sz="2800" dirty="0">
                <a:solidFill>
                  <a:srgbClr val="0070C0"/>
                </a:solidFill>
              </a:rPr>
              <a:t>Specialist palliative care</a:t>
            </a:r>
          </a:p>
        </p:txBody>
      </p:sp>
      <p:sp>
        <p:nvSpPr>
          <p:cNvPr id="6" name="Content Placeholder 5"/>
          <p:cNvSpPr>
            <a:spLocks noGrp="1"/>
          </p:cNvSpPr>
          <p:nvPr>
            <p:ph sz="quarter" idx="4"/>
          </p:nvPr>
        </p:nvSpPr>
        <p:spPr>
          <a:xfrm>
            <a:off x="6169026" y="1556792"/>
            <a:ext cx="5050909" cy="5086918"/>
          </a:xfrm>
        </p:spPr>
        <p:txBody>
          <a:bodyPr/>
          <a:lstStyle/>
          <a:p>
            <a:r>
              <a:rPr lang="en-US" dirty="0"/>
              <a:t>Management of 	</a:t>
            </a:r>
          </a:p>
          <a:p>
            <a:pPr lvl="1"/>
            <a:r>
              <a:rPr lang="en-US" dirty="0"/>
              <a:t>Refractory pain</a:t>
            </a:r>
          </a:p>
          <a:p>
            <a:pPr lvl="1"/>
            <a:r>
              <a:rPr lang="en-US" dirty="0"/>
              <a:t>Refractory symptoms</a:t>
            </a:r>
          </a:p>
          <a:p>
            <a:r>
              <a:rPr lang="en-US" dirty="0"/>
              <a:t>Management of </a:t>
            </a:r>
          </a:p>
          <a:p>
            <a:pPr lvl="1"/>
            <a:r>
              <a:rPr lang="en-US" dirty="0"/>
              <a:t>Complex anxiety, depression, grief, existential distress</a:t>
            </a:r>
          </a:p>
          <a:p>
            <a:r>
              <a:rPr lang="en-US" dirty="0"/>
              <a:t>Conflict resolution</a:t>
            </a:r>
          </a:p>
          <a:p>
            <a:pPr lvl="1"/>
            <a:r>
              <a:rPr lang="en-US" dirty="0"/>
              <a:t>On goals</a:t>
            </a:r>
          </a:p>
          <a:p>
            <a:pPr lvl="1"/>
            <a:r>
              <a:rPr lang="en-US" dirty="0"/>
              <a:t>Within family/ health prof	</a:t>
            </a:r>
          </a:p>
          <a:p>
            <a:r>
              <a:rPr lang="en-US" dirty="0"/>
              <a:t>Addressing futility issues</a:t>
            </a:r>
          </a:p>
          <a:p>
            <a:endParaRPr lang="en-US" dirty="0"/>
          </a:p>
        </p:txBody>
      </p:sp>
      <p:sp>
        <p:nvSpPr>
          <p:cNvPr id="7" name="Rectangle 2"/>
          <p:cNvSpPr txBox="1">
            <a:spLocks noChangeArrowheads="1"/>
          </p:cNvSpPr>
          <p:nvPr/>
        </p:nvSpPr>
        <p:spPr bwMode="auto">
          <a:xfrm>
            <a:off x="1687080" y="6429376"/>
            <a:ext cx="6381750" cy="3207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211" rIns="0" bIns="0" numCol="1" rtlCol="0" anchor="ctr"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649628" algn="l"/>
                <a:tab pos="1299256" algn="l"/>
                <a:tab pos="1948884" algn="l"/>
                <a:tab pos="2598511" algn="l"/>
                <a:tab pos="3248139" algn="l"/>
                <a:tab pos="3897767" algn="l"/>
                <a:tab pos="4547395" algn="l"/>
                <a:tab pos="5197023" algn="l"/>
                <a:tab pos="5846651" algn="l"/>
              </a:tabLst>
            </a:pPr>
            <a:r>
              <a:rPr lang="en-US" altLang="en-US" sz="1100" i="1" dirty="0">
                <a:solidFill>
                  <a:srgbClr val="00B0F0"/>
                </a:solidFill>
                <a:cs typeface="Arial Unicode MS" pitchFamily="32" charset="0"/>
              </a:rPr>
              <a:t>Quill TE, Abernethy AP. N </a:t>
            </a:r>
            <a:r>
              <a:rPr lang="en-US" altLang="en-US" sz="1100" i="1" dirty="0" err="1">
                <a:solidFill>
                  <a:srgbClr val="00B0F0"/>
                </a:solidFill>
                <a:cs typeface="Arial Unicode MS" pitchFamily="32" charset="0"/>
              </a:rPr>
              <a:t>Engl</a:t>
            </a:r>
            <a:r>
              <a:rPr lang="en-US" altLang="en-US" sz="1100" i="1" dirty="0">
                <a:solidFill>
                  <a:srgbClr val="00B0F0"/>
                </a:solidFill>
                <a:cs typeface="Arial Unicode MS" pitchFamily="32" charset="0"/>
              </a:rPr>
              <a:t> J Med 2013;368:1173-1175.</a:t>
            </a:r>
          </a:p>
        </p:txBody>
      </p:sp>
    </p:spTree>
    <p:extLst>
      <p:ext uri="{BB962C8B-B14F-4D97-AF65-F5344CB8AC3E}">
        <p14:creationId xmlns:p14="http://schemas.microsoft.com/office/powerpoint/2010/main" val="28508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500"/>
                                        <p:tgtEl>
                                          <p:spTgt spid="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Palliative Care – why early identification and integration?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5917E5D-8E7F-7F61-B255-14A3E1355683}"/>
              </a:ext>
            </a:extLst>
          </p:cNvPr>
          <p:cNvSpPr>
            <a:spLocks noGrp="1"/>
          </p:cNvSpPr>
          <p:nvPr>
            <p:ph type="title"/>
          </p:nvPr>
        </p:nvSpPr>
        <p:spPr>
          <a:xfrm>
            <a:off x="6585113" y="216592"/>
            <a:ext cx="4892040" cy="1773936"/>
          </a:xfrm>
        </p:spPr>
        <p:txBody>
          <a:bodyPr anchor="b">
            <a:normAutofit/>
          </a:bodyPr>
          <a:lstStyle/>
          <a:p>
            <a:r>
              <a:rPr lang="en-US" sz="4000" dirty="0"/>
              <a:t>Outline</a:t>
            </a:r>
          </a:p>
        </p:txBody>
      </p:sp>
      <p:pic>
        <p:nvPicPr>
          <p:cNvPr id="4" name="Picture 3">
            <a:extLst>
              <a:ext uri="{FF2B5EF4-FFF2-40B4-BE49-F238E27FC236}">
                <a16:creationId xmlns:a16="http://schemas.microsoft.com/office/drawing/2014/main" id="{DFB63FC3-9F9A-4049-BF3F-C0AB9B14599C}"/>
              </a:ext>
            </a:extLst>
          </p:cNvPr>
          <p:cNvPicPr>
            <a:picLocks noChangeAspect="1"/>
          </p:cNvPicPr>
          <p:nvPr/>
        </p:nvPicPr>
        <p:blipFill rotWithShape="1">
          <a:blip r:embed="rId2"/>
          <a:srcRect l="52362" t="24800" r="21651" b="20601"/>
          <a:stretch/>
        </p:blipFill>
        <p:spPr>
          <a:xfrm>
            <a:off x="564898" y="576072"/>
            <a:ext cx="4835765" cy="5715000"/>
          </a:xfrm>
          <a:prstGeom prst="rect">
            <a:avLst/>
          </a:prstGeom>
        </p:spPr>
      </p:pic>
      <p:cxnSp>
        <p:nvCxnSpPr>
          <p:cNvPr id="18" name="Straight Connector 17">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80778D-BCC0-747E-5A3E-20519251310D}"/>
              </a:ext>
            </a:extLst>
          </p:cNvPr>
          <p:cNvSpPr>
            <a:spLocks noGrp="1"/>
          </p:cNvSpPr>
          <p:nvPr>
            <p:ph idx="1"/>
          </p:nvPr>
        </p:nvSpPr>
        <p:spPr>
          <a:xfrm>
            <a:off x="6684264" y="1990528"/>
            <a:ext cx="4892040" cy="4117664"/>
          </a:xfrm>
        </p:spPr>
        <p:txBody>
          <a:bodyPr anchor="t">
            <a:normAutofit/>
          </a:bodyPr>
          <a:lstStyle/>
          <a:p>
            <a:pPr>
              <a:buNone/>
            </a:pPr>
            <a:r>
              <a:rPr lang="en-US" sz="2400" dirty="0"/>
              <a:t>Palliative care</a:t>
            </a:r>
          </a:p>
          <a:p>
            <a:r>
              <a:rPr lang="en-IN" sz="2400" dirty="0"/>
              <a:t>Why?</a:t>
            </a:r>
          </a:p>
          <a:p>
            <a:r>
              <a:rPr lang="en-IN" sz="2400" dirty="0"/>
              <a:t>Big need and response</a:t>
            </a:r>
          </a:p>
          <a:p>
            <a:r>
              <a:rPr lang="en-IN" sz="2400" dirty="0"/>
              <a:t>By whom?</a:t>
            </a:r>
          </a:p>
          <a:p>
            <a:r>
              <a:rPr lang="en-IN" sz="2400" dirty="0"/>
              <a:t>When?</a:t>
            </a:r>
          </a:p>
          <a:p>
            <a:r>
              <a:rPr lang="en-IN" sz="2400" dirty="0"/>
              <a:t>For whom?</a:t>
            </a:r>
          </a:p>
          <a:p>
            <a:r>
              <a:rPr lang="en-IN" sz="2400" dirty="0"/>
              <a:t>How to do this in practice? </a:t>
            </a:r>
          </a:p>
          <a:p>
            <a:r>
              <a:rPr lang="en-IN" sz="2400" dirty="0"/>
              <a:t>Challenges</a:t>
            </a:r>
            <a:endParaRPr lang="en-US" sz="2400" dirty="0"/>
          </a:p>
          <a:p>
            <a:endParaRPr lang="en-US" sz="1700" dirty="0"/>
          </a:p>
        </p:txBody>
      </p:sp>
    </p:spTree>
    <p:extLst>
      <p:ext uri="{BB962C8B-B14F-4D97-AF65-F5344CB8AC3E}">
        <p14:creationId xmlns:p14="http://schemas.microsoft.com/office/powerpoint/2010/main" val="149058728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69" y="651988"/>
            <a:ext cx="11224846" cy="1325563"/>
          </a:xfrm>
        </p:spPr>
        <p:txBody>
          <a:bodyPr/>
          <a:lstStyle/>
          <a:p>
            <a:r>
              <a:rPr lang="en-IN" dirty="0"/>
              <a:t>Early palliative care integration </a:t>
            </a:r>
            <a:br>
              <a:rPr lang="en-IN" dirty="0"/>
            </a:br>
            <a:r>
              <a:rPr lang="en-IN" dirty="0"/>
              <a:t>– Evidence based benefits - cancer</a:t>
            </a:r>
            <a:endParaRPr lang="en-US" dirty="0"/>
          </a:p>
        </p:txBody>
      </p:sp>
      <p:pic>
        <p:nvPicPr>
          <p:cNvPr id="2050" name="Picture 2"/>
          <p:cNvPicPr>
            <a:picLocks noGrp="1" noChangeAspect="1" noChangeArrowheads="1"/>
          </p:cNvPicPr>
          <p:nvPr>
            <p:ph idx="1"/>
          </p:nvPr>
        </p:nvPicPr>
        <p:blipFill>
          <a:blip r:embed="rId3"/>
          <a:srcRect l="21119" t="33211" r="47629" b="24934"/>
          <a:stretch>
            <a:fillRect/>
          </a:stretch>
        </p:blipFill>
        <p:spPr bwMode="auto">
          <a:xfrm>
            <a:off x="378386" y="2413077"/>
            <a:ext cx="3727939" cy="3994245"/>
          </a:xfrm>
          <a:prstGeom prst="rect">
            <a:avLst/>
          </a:prstGeom>
          <a:noFill/>
          <a:ln w="9525">
            <a:noFill/>
            <a:miter lim="800000"/>
            <a:headEnd/>
            <a:tailEnd/>
          </a:ln>
          <a:effectLst/>
        </p:spPr>
      </p:pic>
      <p:pic>
        <p:nvPicPr>
          <p:cNvPr id="5" name="Content Placeholder 5">
            <a:extLst>
              <a:ext uri="{FF2B5EF4-FFF2-40B4-BE49-F238E27FC236}">
                <a16:creationId xmlns:a16="http://schemas.microsoft.com/office/drawing/2014/main" id="{9C8C7BBF-3BFF-4FF9-8E85-8CD7E7CBD930}"/>
              </a:ext>
            </a:extLst>
          </p:cNvPr>
          <p:cNvPicPr>
            <a:picLocks noChangeAspect="1"/>
          </p:cNvPicPr>
          <p:nvPr/>
        </p:nvPicPr>
        <p:blipFill>
          <a:blip r:embed="rId4"/>
          <a:stretch>
            <a:fillRect/>
          </a:stretch>
        </p:blipFill>
        <p:spPr>
          <a:xfrm>
            <a:off x="4236568" y="1977551"/>
            <a:ext cx="7709247" cy="452974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Early Palliative Care—better outcomes</a:t>
            </a:r>
          </a:p>
        </p:txBody>
      </p:sp>
      <p:sp>
        <p:nvSpPr>
          <p:cNvPr id="3" name="Text Placeholder 2"/>
          <p:cNvSpPr>
            <a:spLocks noGrp="1"/>
          </p:cNvSpPr>
          <p:nvPr>
            <p:ph type="body" idx="1"/>
          </p:nvPr>
        </p:nvSpPr>
        <p:spPr/>
        <p:txBody>
          <a:bodyPr/>
          <a:lstStyle/>
          <a:p>
            <a:r>
              <a:rPr lang="en-GB" dirty="0"/>
              <a:t>Patient and family</a:t>
            </a:r>
          </a:p>
          <a:p>
            <a:endParaRPr lang="en-GB" dirty="0"/>
          </a:p>
        </p:txBody>
      </p:sp>
      <p:sp>
        <p:nvSpPr>
          <p:cNvPr id="4" name="Content Placeholder 3"/>
          <p:cNvSpPr>
            <a:spLocks noGrp="1"/>
          </p:cNvSpPr>
          <p:nvPr>
            <p:ph sz="half" idx="2"/>
          </p:nvPr>
        </p:nvSpPr>
        <p:spPr>
          <a:xfrm>
            <a:off x="982664" y="2185565"/>
            <a:ext cx="4041775" cy="4353347"/>
          </a:xfrm>
        </p:spPr>
        <p:txBody>
          <a:bodyPr>
            <a:normAutofit fontScale="85000" lnSpcReduction="20000"/>
          </a:bodyPr>
          <a:lstStyle/>
          <a:p>
            <a:r>
              <a:rPr lang="en-GB" dirty="0"/>
              <a:t>Better symptom control </a:t>
            </a:r>
          </a:p>
          <a:p>
            <a:r>
              <a:rPr lang="en-GB" dirty="0"/>
              <a:t>Fewer depressive symptoms</a:t>
            </a:r>
          </a:p>
          <a:p>
            <a:r>
              <a:rPr lang="en-GB" dirty="0"/>
              <a:t>Better QOL</a:t>
            </a:r>
          </a:p>
          <a:p>
            <a:r>
              <a:rPr lang="en-GB" dirty="0"/>
              <a:t>Less aggressive care at </a:t>
            </a:r>
            <a:r>
              <a:rPr lang="en-GB" dirty="0" err="1"/>
              <a:t>EoL</a:t>
            </a:r>
            <a:endParaRPr lang="en-GB" dirty="0"/>
          </a:p>
          <a:p>
            <a:r>
              <a:rPr lang="en-GB" dirty="0"/>
              <a:t>Better survival</a:t>
            </a:r>
          </a:p>
          <a:p>
            <a:r>
              <a:rPr lang="en-GB" dirty="0"/>
              <a:t>Helps navigate the difficult disease process</a:t>
            </a:r>
          </a:p>
          <a:p>
            <a:r>
              <a:rPr lang="en-GB" dirty="0"/>
              <a:t>Facilitates treatment decision-making and advance care planning</a:t>
            </a:r>
          </a:p>
          <a:p>
            <a:r>
              <a:rPr lang="en-GB" dirty="0"/>
              <a:t>Enhances patient and care giver satisfaction</a:t>
            </a:r>
          </a:p>
          <a:p>
            <a:endParaRPr lang="en-GB" dirty="0"/>
          </a:p>
        </p:txBody>
      </p:sp>
      <p:sp>
        <p:nvSpPr>
          <p:cNvPr id="5" name="Text Placeholder 4"/>
          <p:cNvSpPr>
            <a:spLocks noGrp="1"/>
          </p:cNvSpPr>
          <p:nvPr>
            <p:ph type="body" sz="quarter" idx="3"/>
          </p:nvPr>
        </p:nvSpPr>
        <p:spPr/>
        <p:txBody>
          <a:bodyPr>
            <a:normAutofit/>
          </a:bodyPr>
          <a:lstStyle/>
          <a:p>
            <a:r>
              <a:rPr lang="en-GB" dirty="0"/>
              <a:t>Health care system</a:t>
            </a:r>
          </a:p>
          <a:p>
            <a:endParaRPr lang="en-GB" dirty="0"/>
          </a:p>
        </p:txBody>
      </p:sp>
      <p:sp>
        <p:nvSpPr>
          <p:cNvPr id="6" name="Content Placeholder 5"/>
          <p:cNvSpPr>
            <a:spLocks noGrp="1"/>
          </p:cNvSpPr>
          <p:nvPr>
            <p:ph sz="quarter" idx="4"/>
          </p:nvPr>
        </p:nvSpPr>
        <p:spPr>
          <a:xfrm>
            <a:off x="6591709" y="2139528"/>
            <a:ext cx="4041775" cy="4353347"/>
          </a:xfrm>
        </p:spPr>
        <p:txBody>
          <a:bodyPr>
            <a:normAutofit/>
          </a:bodyPr>
          <a:lstStyle/>
          <a:p>
            <a:r>
              <a:rPr lang="en-GB" dirty="0"/>
              <a:t>Promotes effective health care utilization</a:t>
            </a:r>
          </a:p>
          <a:p>
            <a:r>
              <a:rPr lang="en-GB" dirty="0"/>
              <a:t>Reduces health costs -reducing length of stay in hospital and hospital admissions </a:t>
            </a:r>
          </a:p>
          <a:p>
            <a:pPr marL="0" indent="0">
              <a:buNone/>
            </a:pPr>
            <a:endParaRPr lang="en-GB" dirty="0"/>
          </a:p>
        </p:txBody>
      </p:sp>
      <p:sp>
        <p:nvSpPr>
          <p:cNvPr id="8" name="Slide Number Placeholder 7"/>
          <p:cNvSpPr>
            <a:spLocks noGrp="1"/>
          </p:cNvSpPr>
          <p:nvPr>
            <p:ph type="sldNum" sz="quarter" idx="12"/>
          </p:nvPr>
        </p:nvSpPr>
        <p:spPr/>
        <p:txBody>
          <a:bodyPr/>
          <a:lstStyle/>
          <a:p>
            <a:fld id="{385F83DC-450E-47C4-B5E6-AA9FDFF9179A}" type="slidenum">
              <a:rPr lang="en-GB" smtClean="0"/>
              <a:pPr/>
              <a:t>21</a:t>
            </a:fld>
            <a:endParaRPr lang="en-GB"/>
          </a:p>
        </p:txBody>
      </p:sp>
      <p:sp>
        <p:nvSpPr>
          <p:cNvPr id="9" name="TextBox 8">
            <a:extLst>
              <a:ext uri="{FF2B5EF4-FFF2-40B4-BE49-F238E27FC236}">
                <a16:creationId xmlns:a16="http://schemas.microsoft.com/office/drawing/2014/main" id="{66A0910B-5447-434B-ACA2-23B544A62736}"/>
              </a:ext>
            </a:extLst>
          </p:cNvPr>
          <p:cNvSpPr txBox="1"/>
          <p:nvPr/>
        </p:nvSpPr>
        <p:spPr>
          <a:xfrm>
            <a:off x="4188941" y="6017741"/>
            <a:ext cx="7821827" cy="646331"/>
          </a:xfrm>
          <a:prstGeom prst="rect">
            <a:avLst/>
          </a:prstGeom>
          <a:noFill/>
        </p:spPr>
        <p:txBody>
          <a:bodyPr wrap="square" rtlCol="0">
            <a:spAutoFit/>
          </a:bodyPr>
          <a:lstStyle/>
          <a:p>
            <a:pPr lvl="0" algn="r"/>
            <a:r>
              <a:rPr lang="en-GB" sz="1200" i="1" dirty="0" err="1">
                <a:solidFill>
                  <a:srgbClr val="0070C0"/>
                </a:solidFill>
              </a:rPr>
              <a:t>Temel</a:t>
            </a:r>
            <a:r>
              <a:rPr lang="en-GB" sz="1200" i="1" dirty="0">
                <a:solidFill>
                  <a:srgbClr val="0070C0"/>
                </a:solidFill>
              </a:rPr>
              <a:t> JS, et al. . Effects of Early Integrated Palliative Care in Patients With Lung and GI Cancer: A Randomized Clinical Trial. J </a:t>
            </a:r>
            <a:r>
              <a:rPr lang="en-GB" sz="1200" i="1" dirty="0" err="1">
                <a:solidFill>
                  <a:srgbClr val="0070C0"/>
                </a:solidFill>
              </a:rPr>
              <a:t>Clin</a:t>
            </a:r>
            <a:r>
              <a:rPr lang="en-GB" sz="1200" i="1" dirty="0">
                <a:solidFill>
                  <a:srgbClr val="0070C0"/>
                </a:solidFill>
              </a:rPr>
              <a:t> </a:t>
            </a:r>
            <a:r>
              <a:rPr lang="en-GB" sz="1200" i="1" dirty="0" err="1">
                <a:solidFill>
                  <a:srgbClr val="0070C0"/>
                </a:solidFill>
              </a:rPr>
              <a:t>Oncol</a:t>
            </a:r>
            <a:r>
              <a:rPr lang="en-GB" sz="1200" i="1" dirty="0">
                <a:solidFill>
                  <a:srgbClr val="0070C0"/>
                </a:solidFill>
              </a:rPr>
              <a:t>. 2017;35:834-41. </a:t>
            </a:r>
          </a:p>
          <a:p>
            <a:pPr algn="r"/>
            <a:r>
              <a:rPr lang="en-IN" sz="1200" i="1" dirty="0">
                <a:solidFill>
                  <a:srgbClr val="0070C0"/>
                </a:solidFill>
              </a:rPr>
              <a:t>Zimmermann C, et al. Effectiveness of specialized palliative care- systematic review. JAMA 2008;299:1698-1709</a:t>
            </a:r>
            <a:r>
              <a:rPr lang="en-IN" sz="1050" dirty="0"/>
              <a:t>.</a:t>
            </a:r>
            <a:endParaRPr lang="en-GB" sz="1050" dirty="0"/>
          </a:p>
        </p:txBody>
      </p:sp>
    </p:spTree>
    <p:extLst>
      <p:ext uri="{BB962C8B-B14F-4D97-AF65-F5344CB8AC3E}">
        <p14:creationId xmlns:p14="http://schemas.microsoft.com/office/powerpoint/2010/main" val="290034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FC14-3D0B-9A24-E99F-742FDC67276D}"/>
              </a:ext>
            </a:extLst>
          </p:cNvPr>
          <p:cNvSpPr>
            <a:spLocks noGrp="1"/>
          </p:cNvSpPr>
          <p:nvPr>
            <p:ph type="title"/>
          </p:nvPr>
        </p:nvSpPr>
        <p:spPr>
          <a:xfrm>
            <a:off x="838200" y="87149"/>
            <a:ext cx="10515600" cy="1325563"/>
          </a:xfrm>
        </p:spPr>
        <p:txBody>
          <a:bodyPr/>
          <a:lstStyle/>
          <a:p>
            <a:r>
              <a:rPr lang="en-US" dirty="0"/>
              <a:t>Early Palliative Care - trials</a:t>
            </a:r>
          </a:p>
        </p:txBody>
      </p:sp>
      <p:sp>
        <p:nvSpPr>
          <p:cNvPr id="3" name="Content Placeholder 2">
            <a:extLst>
              <a:ext uri="{FF2B5EF4-FFF2-40B4-BE49-F238E27FC236}">
                <a16:creationId xmlns:a16="http://schemas.microsoft.com/office/drawing/2014/main" id="{F3BDD63D-017A-8947-8A87-0A4273E080A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F07558-9B1F-CFFD-E39D-7E5C1BE72E2D}"/>
              </a:ext>
            </a:extLst>
          </p:cNvPr>
          <p:cNvPicPr>
            <a:picLocks noChangeAspect="1"/>
          </p:cNvPicPr>
          <p:nvPr/>
        </p:nvPicPr>
        <p:blipFill rotWithShape="1">
          <a:blip r:embed="rId2"/>
          <a:srcRect l="9669" t="19759" r="10000" b="9931"/>
          <a:stretch/>
        </p:blipFill>
        <p:spPr>
          <a:xfrm>
            <a:off x="283425" y="1167788"/>
            <a:ext cx="11098966" cy="5464366"/>
          </a:xfrm>
          <a:prstGeom prst="rect">
            <a:avLst/>
          </a:prstGeom>
        </p:spPr>
      </p:pic>
    </p:spTree>
    <p:extLst>
      <p:ext uri="{BB962C8B-B14F-4D97-AF65-F5344CB8AC3E}">
        <p14:creationId xmlns:p14="http://schemas.microsoft.com/office/powerpoint/2010/main" val="930264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F559-C635-5546-92B0-77C503E9C5CA}"/>
              </a:ext>
            </a:extLst>
          </p:cNvPr>
          <p:cNvSpPr>
            <a:spLocks noGrp="1"/>
          </p:cNvSpPr>
          <p:nvPr>
            <p:ph type="title"/>
          </p:nvPr>
        </p:nvSpPr>
        <p:spPr/>
        <p:txBody>
          <a:bodyPr/>
          <a:lstStyle/>
          <a:p>
            <a:r>
              <a:rPr lang="en-US" dirty="0"/>
              <a:t>Palliative care – when/ how to identify?</a:t>
            </a:r>
          </a:p>
        </p:txBody>
      </p:sp>
      <p:sp>
        <p:nvSpPr>
          <p:cNvPr id="3" name="Content Placeholder 2">
            <a:extLst>
              <a:ext uri="{FF2B5EF4-FFF2-40B4-BE49-F238E27FC236}">
                <a16:creationId xmlns:a16="http://schemas.microsoft.com/office/drawing/2014/main" id="{A810963B-577F-B021-1AD3-FD1776D8D06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9970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2C37-B44F-760F-2AB8-BF5315982D81}"/>
              </a:ext>
            </a:extLst>
          </p:cNvPr>
          <p:cNvSpPr>
            <a:spLocks noGrp="1"/>
          </p:cNvSpPr>
          <p:nvPr>
            <p:ph type="title"/>
          </p:nvPr>
        </p:nvSpPr>
        <p:spPr>
          <a:xfrm>
            <a:off x="333632" y="365125"/>
            <a:ext cx="11454714" cy="1325563"/>
          </a:xfrm>
        </p:spPr>
        <p:txBody>
          <a:bodyPr/>
          <a:lstStyle/>
          <a:p>
            <a:r>
              <a:rPr lang="en-US" dirty="0"/>
              <a:t>Supportive and Palliative Care Indicator Tool - LIS</a:t>
            </a:r>
          </a:p>
        </p:txBody>
      </p:sp>
      <p:pic>
        <p:nvPicPr>
          <p:cNvPr id="5" name="Picture 4">
            <a:extLst>
              <a:ext uri="{FF2B5EF4-FFF2-40B4-BE49-F238E27FC236}">
                <a16:creationId xmlns:a16="http://schemas.microsoft.com/office/drawing/2014/main" id="{B0561331-0BB3-1B86-20EE-F6102902D999}"/>
              </a:ext>
            </a:extLst>
          </p:cNvPr>
          <p:cNvPicPr>
            <a:picLocks noChangeAspect="1"/>
          </p:cNvPicPr>
          <p:nvPr/>
        </p:nvPicPr>
        <p:blipFill rotWithShape="1">
          <a:blip r:embed="rId2"/>
          <a:srcRect l="3124" t="24801" r="10625" b="20600"/>
          <a:stretch/>
        </p:blipFill>
        <p:spPr>
          <a:xfrm>
            <a:off x="333632" y="1391451"/>
            <a:ext cx="11742930" cy="4181446"/>
          </a:xfrm>
          <a:prstGeom prst="rect">
            <a:avLst/>
          </a:prstGeom>
        </p:spPr>
      </p:pic>
      <p:sp>
        <p:nvSpPr>
          <p:cNvPr id="6" name="TextBox 5">
            <a:extLst>
              <a:ext uri="{FF2B5EF4-FFF2-40B4-BE49-F238E27FC236}">
                <a16:creationId xmlns:a16="http://schemas.microsoft.com/office/drawing/2014/main" id="{1E183EBD-F83E-F304-223C-6F7E989B6442}"/>
              </a:ext>
            </a:extLst>
          </p:cNvPr>
          <p:cNvSpPr txBox="1"/>
          <p:nvPr/>
        </p:nvSpPr>
        <p:spPr>
          <a:xfrm>
            <a:off x="8090142" y="6311900"/>
            <a:ext cx="3888432" cy="369332"/>
          </a:xfrm>
          <a:prstGeom prst="rect">
            <a:avLst/>
          </a:prstGeom>
          <a:noFill/>
        </p:spPr>
        <p:txBody>
          <a:bodyPr wrap="square" rtlCol="0">
            <a:spAutoFit/>
          </a:bodyPr>
          <a:lstStyle/>
          <a:p>
            <a:r>
              <a:rPr lang="en-US" dirty="0"/>
              <a:t>https://www.spict.org.uk/e-spict-lis/</a:t>
            </a:r>
          </a:p>
        </p:txBody>
      </p:sp>
    </p:spTree>
    <p:extLst>
      <p:ext uri="{BB962C8B-B14F-4D97-AF65-F5344CB8AC3E}">
        <p14:creationId xmlns:p14="http://schemas.microsoft.com/office/powerpoint/2010/main" val="390779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B4DFD4-84E3-4665-6205-0757936BF75D}"/>
              </a:ext>
            </a:extLst>
          </p:cNvPr>
          <p:cNvPicPr>
            <a:picLocks noChangeAspect="1"/>
          </p:cNvPicPr>
          <p:nvPr/>
        </p:nvPicPr>
        <p:blipFill rotWithShape="1">
          <a:blip r:embed="rId2"/>
          <a:srcRect l="19224" t="20241" r="24369" b="6667"/>
          <a:stretch/>
        </p:blipFill>
        <p:spPr>
          <a:xfrm>
            <a:off x="1707614" y="55040"/>
            <a:ext cx="9188068" cy="6697014"/>
          </a:xfrm>
          <a:prstGeom prst="rect">
            <a:avLst/>
          </a:prstGeom>
        </p:spPr>
      </p:pic>
      <p:sp>
        <p:nvSpPr>
          <p:cNvPr id="6" name="TextBox 5">
            <a:extLst>
              <a:ext uri="{FF2B5EF4-FFF2-40B4-BE49-F238E27FC236}">
                <a16:creationId xmlns:a16="http://schemas.microsoft.com/office/drawing/2014/main" id="{35AB3AA6-7BDA-2D84-5A6F-103F1864A2C8}"/>
              </a:ext>
            </a:extLst>
          </p:cNvPr>
          <p:cNvSpPr txBox="1"/>
          <p:nvPr/>
        </p:nvSpPr>
        <p:spPr>
          <a:xfrm>
            <a:off x="4785081" y="6212748"/>
            <a:ext cx="3888432" cy="307777"/>
          </a:xfrm>
          <a:prstGeom prst="rect">
            <a:avLst/>
          </a:prstGeom>
          <a:noFill/>
        </p:spPr>
        <p:txBody>
          <a:bodyPr wrap="square" rtlCol="0">
            <a:spAutoFit/>
          </a:bodyPr>
          <a:lstStyle/>
          <a:p>
            <a:r>
              <a:rPr lang="en-US" sz="1400" i="1" dirty="0">
                <a:solidFill>
                  <a:srgbClr val="00B0F0"/>
                </a:solidFill>
              </a:rPr>
              <a:t>https://www.spict.org.uk/e-spict-lis/</a:t>
            </a:r>
          </a:p>
        </p:txBody>
      </p:sp>
    </p:spTree>
    <p:extLst>
      <p:ext uri="{BB962C8B-B14F-4D97-AF65-F5344CB8AC3E}">
        <p14:creationId xmlns:p14="http://schemas.microsoft.com/office/powerpoint/2010/main" val="3288805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early to integrate palliative care - WHY? </a:t>
            </a:r>
          </a:p>
        </p:txBody>
      </p:sp>
      <p:sp>
        <p:nvSpPr>
          <p:cNvPr id="3" name="Content Placeholder 2"/>
          <p:cNvSpPr>
            <a:spLocks noGrp="1"/>
          </p:cNvSpPr>
          <p:nvPr>
            <p:ph idx="1"/>
          </p:nvPr>
        </p:nvSpPr>
        <p:spPr/>
        <p:txBody>
          <a:bodyPr>
            <a:normAutofit/>
          </a:bodyPr>
          <a:lstStyle/>
          <a:p>
            <a:r>
              <a:rPr lang="en-GB" dirty="0"/>
              <a:t>Care from the BEGINNING to the END at point of need </a:t>
            </a:r>
          </a:p>
          <a:p>
            <a:pPr lvl="1"/>
            <a:r>
              <a:rPr lang="en-IN" dirty="0"/>
              <a:t>Address suffering early/ continuum of care</a:t>
            </a:r>
          </a:p>
          <a:p>
            <a:pPr lvl="1"/>
            <a:r>
              <a:rPr lang="en-IN" dirty="0"/>
              <a:t>Ensure care ends well</a:t>
            </a:r>
          </a:p>
          <a:p>
            <a:r>
              <a:rPr lang="en-GB" sz="2800" dirty="0"/>
              <a:t>Holistic Assessment – identify changing needs – timely/ regular</a:t>
            </a:r>
          </a:p>
          <a:p>
            <a:r>
              <a:rPr lang="en-GB" sz="2800" dirty="0"/>
              <a:t>Support / plan care / co-ordinate </a:t>
            </a:r>
          </a:p>
          <a:p>
            <a:r>
              <a:rPr lang="en-GB" dirty="0"/>
              <a:t>Can network with specialist palliative care physicians when needed</a:t>
            </a:r>
          </a:p>
          <a:p>
            <a:endParaRPr lang="en-GB" sz="2800" dirty="0"/>
          </a:p>
          <a:p>
            <a:endParaRPr lang="en-US" dirty="0"/>
          </a:p>
        </p:txBody>
      </p:sp>
      <p:pic>
        <p:nvPicPr>
          <p:cNvPr id="4" name="Picture 3">
            <a:extLst>
              <a:ext uri="{FF2B5EF4-FFF2-40B4-BE49-F238E27FC236}">
                <a16:creationId xmlns:a16="http://schemas.microsoft.com/office/drawing/2014/main" id="{E55A0B8D-9D7A-53FE-E77D-7727D233B571}"/>
              </a:ext>
            </a:extLst>
          </p:cNvPr>
          <p:cNvPicPr>
            <a:picLocks noChangeAspect="1"/>
          </p:cNvPicPr>
          <p:nvPr/>
        </p:nvPicPr>
        <p:blipFill rotWithShape="1">
          <a:blip r:embed="rId2"/>
          <a:srcRect b="38133"/>
          <a:stretch/>
        </p:blipFill>
        <p:spPr>
          <a:xfrm>
            <a:off x="2750352" y="4905129"/>
            <a:ext cx="6984776" cy="1271834"/>
          </a:xfrm>
          <a:prstGeom prst="rect">
            <a:avLst/>
          </a:prstGeom>
        </p:spPr>
      </p:pic>
      <p:sp>
        <p:nvSpPr>
          <p:cNvPr id="5" name="TextBox 4">
            <a:extLst>
              <a:ext uri="{FF2B5EF4-FFF2-40B4-BE49-F238E27FC236}">
                <a16:creationId xmlns:a16="http://schemas.microsoft.com/office/drawing/2014/main" id="{0D6F5974-FC3F-1F0A-A790-EAD8519432C7}"/>
              </a:ext>
            </a:extLst>
          </p:cNvPr>
          <p:cNvSpPr txBox="1"/>
          <p:nvPr/>
        </p:nvSpPr>
        <p:spPr>
          <a:xfrm>
            <a:off x="8090142" y="6311900"/>
            <a:ext cx="3888432" cy="276999"/>
          </a:xfrm>
          <a:prstGeom prst="rect">
            <a:avLst/>
          </a:prstGeom>
          <a:noFill/>
        </p:spPr>
        <p:txBody>
          <a:bodyPr wrap="square" rtlCol="0">
            <a:spAutoFit/>
          </a:bodyPr>
          <a:lstStyle/>
          <a:p>
            <a:r>
              <a:rPr lang="en-US" sz="1200" i="1" dirty="0">
                <a:solidFill>
                  <a:srgbClr val="00B0F0"/>
                </a:solidFill>
              </a:rPr>
              <a:t>https://www.spict.org.uk/e-spict-lis/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tLang="en-US" dirty="0"/>
              <a:t>Who needs palliative care?</a:t>
            </a:r>
            <a:br>
              <a:rPr lang="en-US" altLang="en-US" dirty="0"/>
            </a:br>
            <a:r>
              <a:rPr lang="en-US" altLang="en-US" b="1" dirty="0">
                <a:solidFill>
                  <a:srgbClr val="C00000"/>
                </a:solidFill>
              </a:rPr>
              <a:t>Should be need based </a:t>
            </a:r>
          </a:p>
        </p:txBody>
      </p:sp>
      <p:sp>
        <p:nvSpPr>
          <p:cNvPr id="3" name="Content Placeholder 2"/>
          <p:cNvSpPr>
            <a:spLocks noGrp="1"/>
          </p:cNvSpPr>
          <p:nvPr>
            <p:ph idx="1"/>
          </p:nvPr>
        </p:nvSpPr>
        <p:spPr>
          <a:xfrm>
            <a:off x="716691" y="1600200"/>
            <a:ext cx="10923373" cy="4876800"/>
          </a:xfrm>
        </p:spPr>
        <p:txBody>
          <a:bodyPr rtlCol="0">
            <a:normAutofit fontScale="92500" lnSpcReduction="20000"/>
          </a:bodyPr>
          <a:lstStyle/>
          <a:p>
            <a:pPr>
              <a:defRPr/>
            </a:pPr>
            <a:r>
              <a:rPr lang="en-US" dirty="0"/>
              <a:t>Cancer</a:t>
            </a:r>
          </a:p>
          <a:p>
            <a:pPr>
              <a:defRPr/>
            </a:pPr>
            <a:r>
              <a:rPr lang="en-US" dirty="0"/>
              <a:t>HIV/ AIDs</a:t>
            </a:r>
          </a:p>
          <a:p>
            <a:pPr>
              <a:defRPr/>
            </a:pPr>
            <a:r>
              <a:rPr lang="en-US" dirty="0"/>
              <a:t>Dementia</a:t>
            </a:r>
          </a:p>
          <a:p>
            <a:pPr>
              <a:defRPr/>
            </a:pPr>
            <a:r>
              <a:rPr lang="en-US" dirty="0"/>
              <a:t>Progressive neurological disorders</a:t>
            </a:r>
          </a:p>
          <a:p>
            <a:pPr lvl="1">
              <a:defRPr/>
            </a:pPr>
            <a:r>
              <a:rPr lang="en-US" dirty="0"/>
              <a:t>Parkinson’s disease</a:t>
            </a:r>
          </a:p>
          <a:p>
            <a:pPr lvl="1">
              <a:defRPr/>
            </a:pPr>
            <a:r>
              <a:rPr lang="en-US" dirty="0"/>
              <a:t>Multiple sclerosis</a:t>
            </a:r>
          </a:p>
          <a:p>
            <a:pPr lvl="1">
              <a:defRPr/>
            </a:pPr>
            <a:r>
              <a:rPr lang="en-US" dirty="0"/>
              <a:t>Motor neuron disease</a:t>
            </a:r>
          </a:p>
          <a:p>
            <a:pPr lvl="1">
              <a:defRPr/>
            </a:pPr>
            <a:r>
              <a:rPr lang="en-US" dirty="0"/>
              <a:t>Stroke</a:t>
            </a:r>
          </a:p>
          <a:p>
            <a:pPr>
              <a:defRPr/>
            </a:pPr>
            <a:r>
              <a:rPr lang="en-US" dirty="0"/>
              <a:t>Progressive systemic diseases </a:t>
            </a:r>
          </a:p>
          <a:p>
            <a:pPr lvl="1">
              <a:defRPr/>
            </a:pPr>
            <a:r>
              <a:rPr lang="en-US" dirty="0"/>
              <a:t>COPD, ILD</a:t>
            </a:r>
          </a:p>
          <a:p>
            <a:pPr lvl="1">
              <a:defRPr/>
            </a:pPr>
            <a:r>
              <a:rPr lang="en-US" dirty="0"/>
              <a:t>Heart disease</a:t>
            </a:r>
          </a:p>
          <a:p>
            <a:pPr lvl="1">
              <a:defRPr/>
            </a:pPr>
            <a:r>
              <a:rPr lang="en-US" dirty="0"/>
              <a:t>Liver, kidney dysfunction</a:t>
            </a:r>
          </a:p>
          <a:p>
            <a:pPr>
              <a:defRPr/>
            </a:pPr>
            <a:r>
              <a:rPr lang="en-US" dirty="0"/>
              <a:t>Old age/ degenerative disorders</a:t>
            </a:r>
          </a:p>
        </p:txBody>
      </p:sp>
    </p:spTree>
    <p:extLst>
      <p:ext uri="{BB962C8B-B14F-4D97-AF65-F5344CB8AC3E}">
        <p14:creationId xmlns:p14="http://schemas.microsoft.com/office/powerpoint/2010/main" val="3117516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3C09FE-AE43-7741-A75F-5CBD46C6E551}"/>
              </a:ext>
            </a:extLst>
          </p:cNvPr>
          <p:cNvPicPr>
            <a:picLocks noGrp="1" noChangeAspect="1"/>
          </p:cNvPicPr>
          <p:nvPr>
            <p:ph idx="1"/>
          </p:nvPr>
        </p:nvPicPr>
        <p:blipFill rotWithShape="1">
          <a:blip r:embed="rId3"/>
          <a:srcRect l="25796" t="25590" r="30862" b="13369"/>
          <a:stretch/>
        </p:blipFill>
        <p:spPr>
          <a:xfrm>
            <a:off x="0" y="1"/>
            <a:ext cx="8475785" cy="6858000"/>
          </a:xfrm>
        </p:spPr>
      </p:pic>
      <p:sp>
        <p:nvSpPr>
          <p:cNvPr id="6" name="TextBox 5">
            <a:extLst>
              <a:ext uri="{FF2B5EF4-FFF2-40B4-BE49-F238E27FC236}">
                <a16:creationId xmlns:a16="http://schemas.microsoft.com/office/drawing/2014/main" id="{11068760-2E6A-63A4-AD48-CC58442CD743}"/>
              </a:ext>
            </a:extLst>
          </p:cNvPr>
          <p:cNvSpPr txBox="1"/>
          <p:nvPr/>
        </p:nvSpPr>
        <p:spPr>
          <a:xfrm>
            <a:off x="8475785" y="6027003"/>
            <a:ext cx="3516922" cy="830997"/>
          </a:xfrm>
          <a:prstGeom prst="rect">
            <a:avLst/>
          </a:prstGeom>
          <a:noFill/>
        </p:spPr>
        <p:txBody>
          <a:bodyPr wrap="square" rtlCol="0">
            <a:spAutoFit/>
          </a:bodyPr>
          <a:lstStyle/>
          <a:p>
            <a:r>
              <a:rPr lang="en-US" sz="800" dirty="0"/>
              <a:t>Cheng WW, et al: Interval between palliative care referral and death among patients treated at a comprehensive cancer center. J </a:t>
            </a:r>
            <a:r>
              <a:rPr lang="en-US" sz="800" dirty="0" err="1"/>
              <a:t>Palliat</a:t>
            </a:r>
            <a:r>
              <a:rPr lang="en-US" sz="800" dirty="0"/>
              <a:t> Med 8:1025-1032, 2005</a:t>
            </a:r>
          </a:p>
          <a:p>
            <a:r>
              <a:rPr lang="en-US" sz="800" b="0" i="1" dirty="0" err="1">
                <a:solidFill>
                  <a:srgbClr val="212121"/>
                </a:solidFill>
                <a:effectLst/>
                <a:latin typeface="BlinkMacSystemFont"/>
              </a:rPr>
              <a:t>Bruera</a:t>
            </a:r>
            <a:r>
              <a:rPr lang="en-US" sz="800" b="0" i="1" dirty="0">
                <a:solidFill>
                  <a:srgbClr val="212121"/>
                </a:solidFill>
                <a:effectLst/>
                <a:latin typeface="BlinkMacSystemFont"/>
              </a:rPr>
              <a:t> E, Hui D. Integrating supportive and palliative care in the trajectory of cancer: establishing goals and models of care. J Clin Oncol. 2010 Sep 1;28(25):4013-7</a:t>
            </a:r>
            <a:endParaRPr lang="en-US" sz="800" i="1" dirty="0"/>
          </a:p>
        </p:txBody>
      </p:sp>
    </p:spTree>
    <p:extLst>
      <p:ext uri="{BB962C8B-B14F-4D97-AF65-F5344CB8AC3E}">
        <p14:creationId xmlns:p14="http://schemas.microsoft.com/office/powerpoint/2010/main" val="2549230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B82204-8621-BABA-BE48-F2E1C495561E}"/>
              </a:ext>
            </a:extLst>
          </p:cNvPr>
          <p:cNvPicPr>
            <a:picLocks noGrp="1" noChangeAspect="1"/>
          </p:cNvPicPr>
          <p:nvPr>
            <p:ph idx="1"/>
          </p:nvPr>
        </p:nvPicPr>
        <p:blipFill rotWithShape="1">
          <a:blip r:embed="rId3"/>
          <a:srcRect l="23404" t="19835" r="28047" b="16621"/>
          <a:stretch/>
        </p:blipFill>
        <p:spPr>
          <a:xfrm>
            <a:off x="175845" y="198734"/>
            <a:ext cx="8686211" cy="6395066"/>
          </a:xfrm>
        </p:spPr>
      </p:pic>
      <p:sp>
        <p:nvSpPr>
          <p:cNvPr id="6" name="TextBox 5">
            <a:extLst>
              <a:ext uri="{FF2B5EF4-FFF2-40B4-BE49-F238E27FC236}">
                <a16:creationId xmlns:a16="http://schemas.microsoft.com/office/drawing/2014/main" id="{C2EDB9BD-D267-406F-7D36-7CE3730AAC9F}"/>
              </a:ext>
            </a:extLst>
          </p:cNvPr>
          <p:cNvSpPr txBox="1"/>
          <p:nvPr/>
        </p:nvSpPr>
        <p:spPr>
          <a:xfrm>
            <a:off x="326571" y="6618514"/>
            <a:ext cx="10282430" cy="276999"/>
          </a:xfrm>
          <a:prstGeom prst="rect">
            <a:avLst/>
          </a:prstGeom>
          <a:noFill/>
        </p:spPr>
        <p:txBody>
          <a:bodyPr wrap="none" rtlCol="0">
            <a:spAutoFit/>
          </a:bodyPr>
          <a:lstStyle/>
          <a:p>
            <a:r>
              <a:rPr lang="en-US" sz="1200" b="0" i="1" dirty="0" err="1">
                <a:solidFill>
                  <a:srgbClr val="212121"/>
                </a:solidFill>
                <a:effectLst/>
                <a:latin typeface="BlinkMacSystemFont"/>
              </a:rPr>
              <a:t>Bruera</a:t>
            </a:r>
            <a:r>
              <a:rPr lang="en-US" sz="1200" b="0" i="1" dirty="0">
                <a:solidFill>
                  <a:srgbClr val="212121"/>
                </a:solidFill>
                <a:effectLst/>
                <a:latin typeface="BlinkMacSystemFont"/>
              </a:rPr>
              <a:t> E, Hui D. Integrating supportive and palliative care in the trajectory of cancer: establishing goals and models of care. J Clin Oncol. 2010 Sep 1;28(25):4013-7</a:t>
            </a:r>
            <a:endParaRPr lang="en-US" sz="1200" i="1" dirty="0"/>
          </a:p>
        </p:txBody>
      </p:sp>
      <p:sp>
        <p:nvSpPr>
          <p:cNvPr id="2" name="Content Placeholder 2">
            <a:extLst>
              <a:ext uri="{FF2B5EF4-FFF2-40B4-BE49-F238E27FC236}">
                <a16:creationId xmlns:a16="http://schemas.microsoft.com/office/drawing/2014/main" id="{7563C999-C6CB-0929-D186-399EF4B57707}"/>
              </a:ext>
            </a:extLst>
          </p:cNvPr>
          <p:cNvSpPr txBox="1">
            <a:spLocks/>
          </p:cNvSpPr>
          <p:nvPr/>
        </p:nvSpPr>
        <p:spPr>
          <a:xfrm>
            <a:off x="8862056" y="417443"/>
            <a:ext cx="3165231" cy="5079974"/>
          </a:xfrm>
          <a:prstGeom prst="rect">
            <a:avLst/>
          </a:prstGeom>
        </p:spPr>
        <p:txBody>
          <a:bodyPr vert="horz" lIns="91440" tIns="45720" rIns="91440" bIns="45720" rtlCol="0">
            <a:normAutofit fontScale="70000" lnSpcReduction="20000"/>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Referral to palliative care</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Occurs late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30 - 60 days before death</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lang="en-US" sz="2800" dirty="0"/>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sz="4000" b="0" i="0" dirty="0">
                <a:solidFill>
                  <a:srgbClr val="333333"/>
                </a:solidFill>
                <a:effectLst/>
                <a:latin typeface="interfaceregular"/>
              </a:rPr>
              <a:t>late palliative care is a missed opportunity to do better for patients, families, and health services.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tabLst/>
              <a:defRPr/>
            </a:pPr>
            <a:endParaRPr lang="en-IN" sz="2800" dirty="0"/>
          </a:p>
          <a:p>
            <a:pPr marL="228600" marR="0" lvl="0" indent="-228600" algn="l" defTabSz="914400" rtl="0" eaLnBrk="1" fontAlgn="auto" latinLnBrk="0" hangingPunct="1">
              <a:lnSpc>
                <a:spcPct val="90000"/>
              </a:lnSpc>
              <a:spcBef>
                <a:spcPts val="1000"/>
              </a:spcBef>
              <a:spcAft>
                <a:spcPts val="0"/>
              </a:spcAft>
              <a:buClrTx/>
              <a:buSzTx/>
              <a:tabLst/>
              <a:defRPr/>
            </a:pPr>
            <a:endParaRPr lang="en-IN" sz="2800" dirty="0"/>
          </a:p>
          <a:p>
            <a:pPr marL="228600" marR="0" lvl="0" indent="-228600" algn="l" defTabSz="914400" rtl="0" eaLnBrk="1" fontAlgn="auto" latinLnBrk="0" hangingPunct="1">
              <a:lnSpc>
                <a:spcPct val="90000"/>
              </a:lnSpc>
              <a:spcBef>
                <a:spcPts val="1000"/>
              </a:spcBef>
              <a:spcAft>
                <a:spcPts val="0"/>
              </a:spcAft>
              <a:buClrTx/>
              <a:buSzTx/>
              <a:tabLst/>
              <a:defRPr/>
            </a:pPr>
            <a:r>
              <a:rPr lang="en-IN" sz="2800" dirty="0"/>
              <a:t>About </a:t>
            </a:r>
            <a:r>
              <a:rPr lang="en-IN" sz="2800" b="1" dirty="0">
                <a:solidFill>
                  <a:srgbClr val="0070C0"/>
                </a:solidFill>
              </a:rPr>
              <a:t>comfort</a:t>
            </a:r>
            <a:r>
              <a:rPr lang="en-IN" sz="2800" dirty="0"/>
              <a:t> and </a:t>
            </a:r>
            <a:r>
              <a:rPr lang="en-IN" sz="2800" b="1" dirty="0">
                <a:solidFill>
                  <a:srgbClr val="0070C0"/>
                </a:solidFill>
              </a:rPr>
              <a:t>being prepared</a:t>
            </a:r>
            <a:endParaRPr kumimoji="0" lang="en-US" sz="2800" b="1" i="0" u="none" strike="noStrike" kern="1200" cap="none" spc="0" normalizeH="0" baseline="0" noProof="0" dirty="0">
              <a:ln>
                <a:noFill/>
              </a:ln>
              <a:solidFill>
                <a:srgbClr val="0070C0"/>
              </a:solidFill>
              <a:effectLst/>
              <a:uLnTx/>
              <a:uFillTx/>
              <a:latin typeface="+mn-lt"/>
              <a:ea typeface="+mn-ea"/>
              <a:cs typeface="+mn-cs"/>
            </a:endParaRPr>
          </a:p>
        </p:txBody>
      </p:sp>
    </p:spTree>
    <p:extLst>
      <p:ext uri="{BB962C8B-B14F-4D97-AF65-F5344CB8AC3E}">
        <p14:creationId xmlns:p14="http://schemas.microsoft.com/office/powerpoint/2010/main" val="143800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52D7A95C-A054-DAC9-A172-959EEB318AEF}"/>
              </a:ext>
            </a:extLst>
          </p:cNvPr>
          <p:cNvGraphicFramePr>
            <a:graphicFrameLocks noGrp="1"/>
          </p:cNvGraphicFramePr>
          <p:nvPr>
            <p:ph idx="1"/>
          </p:nvPr>
        </p:nvGraphicFramePr>
        <p:xfrm>
          <a:off x="838200" y="790832"/>
          <a:ext cx="10515600" cy="5776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a:extLst>
              <a:ext uri="{FF2B5EF4-FFF2-40B4-BE49-F238E27FC236}">
                <a16:creationId xmlns:a16="http://schemas.microsoft.com/office/drawing/2014/main" id="{7CC9321E-1C9A-9A38-8222-5F1C2039B906}"/>
              </a:ext>
            </a:extLst>
          </p:cNvPr>
          <p:cNvPicPr>
            <a:picLocks noChangeAspect="1" noChangeArrowheads="1"/>
          </p:cNvPicPr>
          <p:nvPr/>
        </p:nvPicPr>
        <p:blipFill>
          <a:blip r:embed="rId8"/>
          <a:srcRect l="58406" t="29978" r="13360" b="15870"/>
          <a:stretch>
            <a:fillRect/>
          </a:stretch>
        </p:blipFill>
        <p:spPr bwMode="auto">
          <a:xfrm>
            <a:off x="10270841" y="4106246"/>
            <a:ext cx="1535723" cy="2356338"/>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181E52B0-06F0-A5E4-45F3-4FAEAA8281AB}"/>
              </a:ext>
            </a:extLst>
          </p:cNvPr>
          <p:cNvSpPr/>
          <p:nvPr/>
        </p:nvSpPr>
        <p:spPr>
          <a:xfrm>
            <a:off x="7632358" y="6462584"/>
            <a:ext cx="3947824" cy="369332"/>
          </a:xfrm>
          <a:prstGeom prst="rect">
            <a:avLst/>
          </a:prstGeom>
        </p:spPr>
        <p:txBody>
          <a:bodyPr wrap="square">
            <a:spAutoFit/>
          </a:bodyPr>
          <a:lstStyle/>
          <a:p>
            <a:r>
              <a:rPr lang="en-US" sz="900" i="1" dirty="0">
                <a:hlinkClick r:id="rId9"/>
              </a:rPr>
              <a:t>https://www.ncbi.nlm.nih.gov/pmc/articles/PMC6179926/figure/F1/</a:t>
            </a:r>
            <a:endParaRPr lang="en-US" sz="900" i="1" dirty="0"/>
          </a:p>
          <a:p>
            <a:r>
              <a:rPr lang="en-US" sz="900" i="1" dirty="0"/>
              <a:t>https://www.istockphoto.com/photo/iceberg-floating-gm620734050-108320227</a:t>
            </a:r>
          </a:p>
        </p:txBody>
      </p:sp>
      <p:sp>
        <p:nvSpPr>
          <p:cNvPr id="5" name="Title 1">
            <a:extLst>
              <a:ext uri="{FF2B5EF4-FFF2-40B4-BE49-F238E27FC236}">
                <a16:creationId xmlns:a16="http://schemas.microsoft.com/office/drawing/2014/main" id="{F11E9ABE-0BEE-F958-411D-EBD45C261BB3}"/>
              </a:ext>
            </a:extLst>
          </p:cNvPr>
          <p:cNvSpPr>
            <a:spLocks noGrp="1"/>
          </p:cNvSpPr>
          <p:nvPr>
            <p:ph type="title"/>
          </p:nvPr>
        </p:nvSpPr>
        <p:spPr>
          <a:xfrm>
            <a:off x="838200" y="225598"/>
            <a:ext cx="10515600" cy="920404"/>
          </a:xfrm>
        </p:spPr>
        <p:txBody>
          <a:bodyPr>
            <a:normAutofit fontScale="90000"/>
          </a:bodyPr>
          <a:lstStyle/>
          <a:p>
            <a:r>
              <a:rPr lang="en-IN" b="1" dirty="0">
                <a:solidFill>
                  <a:srgbClr val="C00000"/>
                </a:solidFill>
              </a:rPr>
              <a:t>Complex multi-dimensional needs</a:t>
            </a:r>
            <a:br>
              <a:rPr lang="en-IN" dirty="0"/>
            </a:br>
            <a:endParaRPr lang="en-US" dirty="0"/>
          </a:p>
        </p:txBody>
      </p:sp>
      <p:pic>
        <p:nvPicPr>
          <p:cNvPr id="6" name="Picture 2">
            <a:extLst>
              <a:ext uri="{FF2B5EF4-FFF2-40B4-BE49-F238E27FC236}">
                <a16:creationId xmlns:a16="http://schemas.microsoft.com/office/drawing/2014/main" id="{81EEE1DF-C817-2E1C-38CF-7094F6BBB70E}"/>
              </a:ext>
            </a:extLst>
          </p:cNvPr>
          <p:cNvPicPr>
            <a:picLocks noChangeAspect="1" noChangeArrowheads="1"/>
          </p:cNvPicPr>
          <p:nvPr/>
        </p:nvPicPr>
        <p:blipFill>
          <a:blip r:embed="rId10"/>
          <a:srcRect l="19336" t="18310" r="26172" b="17235"/>
          <a:stretch>
            <a:fillRect/>
          </a:stretch>
        </p:blipFill>
        <p:spPr bwMode="auto">
          <a:xfrm>
            <a:off x="7264157" y="790832"/>
            <a:ext cx="4692114" cy="3210382"/>
          </a:xfrm>
          <a:prstGeom prst="rect">
            <a:avLst/>
          </a:prstGeom>
          <a:noFill/>
          <a:ln w="9525">
            <a:noFill/>
            <a:miter lim="800000"/>
            <a:headEnd/>
            <a:tailEnd/>
          </a:ln>
          <a:effectLst/>
        </p:spPr>
      </p:pic>
    </p:spTree>
    <p:extLst>
      <p:ext uri="{BB962C8B-B14F-4D97-AF65-F5344CB8AC3E}">
        <p14:creationId xmlns:p14="http://schemas.microsoft.com/office/powerpoint/2010/main" val="257025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10008"/>
            <a:ext cx="7886700" cy="1325563"/>
          </a:xfrm>
        </p:spPr>
        <p:txBody>
          <a:bodyPr/>
          <a:lstStyle/>
          <a:p>
            <a:pPr algn="ctr"/>
            <a:r>
              <a:rPr lang="en-IN" dirty="0"/>
              <a:t>Early palliative care</a:t>
            </a:r>
            <a:endParaRPr lang="en-US" dirty="0"/>
          </a:p>
        </p:txBody>
      </p:sp>
      <p:sp>
        <p:nvSpPr>
          <p:cNvPr id="4" name="TextBox 3"/>
          <p:cNvSpPr txBox="1"/>
          <p:nvPr/>
        </p:nvSpPr>
        <p:spPr>
          <a:xfrm>
            <a:off x="381686" y="6642556"/>
            <a:ext cx="6845146" cy="215444"/>
          </a:xfrm>
          <a:prstGeom prst="rect">
            <a:avLst/>
          </a:prstGeom>
          <a:noFill/>
        </p:spPr>
        <p:txBody>
          <a:bodyPr wrap="square" rtlCol="0">
            <a:spAutoFit/>
          </a:bodyPr>
          <a:lstStyle/>
          <a:p>
            <a:r>
              <a:rPr lang="en-US" sz="800" i="1" dirty="0">
                <a:solidFill>
                  <a:srgbClr val="0070C0"/>
                </a:solidFill>
              </a:rPr>
              <a:t>Mathews J, et al. Models of Integration of Specialized Palliative Care with Oncology. </a:t>
            </a:r>
            <a:r>
              <a:rPr lang="en-US" sz="800" i="1" dirty="0" err="1">
                <a:solidFill>
                  <a:srgbClr val="0070C0"/>
                </a:solidFill>
              </a:rPr>
              <a:t>Curr</a:t>
            </a:r>
            <a:r>
              <a:rPr lang="en-US" sz="800" i="1" dirty="0">
                <a:solidFill>
                  <a:srgbClr val="0070C0"/>
                </a:solidFill>
              </a:rPr>
              <a:t> Treat Options </a:t>
            </a:r>
            <a:r>
              <a:rPr lang="en-US" sz="800" i="1" dirty="0" err="1">
                <a:solidFill>
                  <a:srgbClr val="0070C0"/>
                </a:solidFill>
              </a:rPr>
              <a:t>Oncol</a:t>
            </a:r>
            <a:r>
              <a:rPr lang="en-US" sz="800" i="1" dirty="0">
                <a:solidFill>
                  <a:srgbClr val="0070C0"/>
                </a:solidFill>
              </a:rPr>
              <a:t>. 2021;22(5):44.  </a:t>
            </a:r>
          </a:p>
        </p:txBody>
      </p:sp>
      <p:pic>
        <p:nvPicPr>
          <p:cNvPr id="5" name="Picture 2">
            <a:extLst>
              <a:ext uri="{FF2B5EF4-FFF2-40B4-BE49-F238E27FC236}">
                <a16:creationId xmlns:a16="http://schemas.microsoft.com/office/drawing/2014/main" id="{22325335-A48E-4E31-94D5-35582CCAA054}"/>
              </a:ext>
            </a:extLst>
          </p:cNvPr>
          <p:cNvPicPr>
            <a:picLocks noChangeAspect="1" noChangeArrowheads="1"/>
          </p:cNvPicPr>
          <p:nvPr/>
        </p:nvPicPr>
        <p:blipFill>
          <a:blip r:embed="rId2"/>
          <a:srcRect l="18006" t="15152" r="17580" b="29603"/>
          <a:stretch>
            <a:fillRect/>
          </a:stretch>
        </p:blipFill>
        <p:spPr bwMode="auto">
          <a:xfrm>
            <a:off x="3205908" y="1172016"/>
            <a:ext cx="8319534" cy="5475976"/>
          </a:xfrm>
          <a:prstGeom prst="rect">
            <a:avLst/>
          </a:prstGeom>
          <a:noFill/>
          <a:ln w="9525">
            <a:noFill/>
            <a:miter lim="800000"/>
            <a:headEnd/>
            <a:tailEnd/>
          </a:ln>
          <a:effectLst/>
        </p:spPr>
      </p:pic>
    </p:spTree>
    <p:extLst>
      <p:ext uri="{BB962C8B-B14F-4D97-AF65-F5344CB8AC3E}">
        <p14:creationId xmlns:p14="http://schemas.microsoft.com/office/powerpoint/2010/main" val="3982189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Early identification – by whom?</a:t>
            </a:r>
            <a:endParaRPr lang="en-US" dirty="0"/>
          </a:p>
        </p:txBody>
      </p:sp>
      <p:sp>
        <p:nvSpPr>
          <p:cNvPr id="3" name="Content Placeholder 2"/>
          <p:cNvSpPr>
            <a:spLocks noGrp="1"/>
          </p:cNvSpPr>
          <p:nvPr>
            <p:ph idx="1"/>
          </p:nvPr>
        </p:nvSpPr>
        <p:spPr>
          <a:xfrm>
            <a:off x="838200" y="2012911"/>
            <a:ext cx="10839680" cy="4647381"/>
          </a:xfrm>
        </p:spPr>
        <p:txBody>
          <a:bodyPr>
            <a:normAutofit/>
          </a:bodyPr>
          <a:lstStyle/>
          <a:p>
            <a:r>
              <a:rPr lang="en-US" dirty="0"/>
              <a:t>All health care workers</a:t>
            </a:r>
          </a:p>
          <a:p>
            <a:r>
              <a:rPr lang="en-GB" dirty="0"/>
              <a:t>Primary care workers – Family physicians, nurse, other grass root level </a:t>
            </a:r>
          </a:p>
          <a:p>
            <a:endParaRPr lang="en-GB" dirty="0"/>
          </a:p>
          <a:p>
            <a:r>
              <a:rPr lang="en-GB" dirty="0"/>
              <a:t>Any setting (home/ community/ primary health care setting/ hospitals/ institutions)</a:t>
            </a:r>
          </a:p>
          <a:p>
            <a:r>
              <a:rPr lang="en-US" dirty="0"/>
              <a:t>Care givers</a:t>
            </a:r>
          </a:p>
          <a:p>
            <a:r>
              <a:rPr lang="en-US" dirty="0"/>
              <a:t>Patients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827" y="6175030"/>
            <a:ext cx="11545677" cy="682970"/>
          </a:xfrm>
        </p:spPr>
        <p:txBody>
          <a:bodyPr>
            <a:normAutofit/>
          </a:bodyPr>
          <a:lstStyle/>
          <a:p>
            <a:r>
              <a:rPr lang="en-GB" sz="1800" i="1" dirty="0" err="1">
                <a:solidFill>
                  <a:srgbClr val="C00000"/>
                </a:solidFill>
              </a:rPr>
              <a:t>Munday</a:t>
            </a:r>
            <a:r>
              <a:rPr lang="en-GB" sz="1800" i="1" dirty="0">
                <a:solidFill>
                  <a:srgbClr val="C00000"/>
                </a:solidFill>
              </a:rPr>
              <a:t> D, Boyd K, </a:t>
            </a:r>
            <a:r>
              <a:rPr lang="en-GB" sz="1800" i="1" dirty="0" err="1">
                <a:solidFill>
                  <a:srgbClr val="C00000"/>
                </a:solidFill>
              </a:rPr>
              <a:t>Jeba</a:t>
            </a:r>
            <a:r>
              <a:rPr lang="en-GB" sz="1800" i="1" dirty="0">
                <a:solidFill>
                  <a:srgbClr val="C00000"/>
                </a:solidFill>
              </a:rPr>
              <a:t> J, Kimani K, </a:t>
            </a:r>
            <a:r>
              <a:rPr lang="en-GB" sz="1800" i="1" dirty="0" err="1">
                <a:solidFill>
                  <a:srgbClr val="C00000"/>
                </a:solidFill>
              </a:rPr>
              <a:t>Moine</a:t>
            </a:r>
            <a:r>
              <a:rPr lang="en-GB" sz="1800" i="1" dirty="0">
                <a:solidFill>
                  <a:srgbClr val="C00000"/>
                </a:solidFill>
              </a:rPr>
              <a:t> S, Grant L, Murray S. Defining primary palliative care for universal health coverage. Lancet. 2019 Aug 24;394(10199):621-622. </a:t>
            </a:r>
            <a:r>
              <a:rPr lang="en-GB" sz="1800" i="1" dirty="0" err="1">
                <a:solidFill>
                  <a:srgbClr val="C00000"/>
                </a:solidFill>
              </a:rPr>
              <a:t>doi</a:t>
            </a:r>
            <a:r>
              <a:rPr lang="en-GB" sz="1800" i="1" dirty="0">
                <a:solidFill>
                  <a:srgbClr val="C00000"/>
                </a:solidFill>
              </a:rPr>
              <a:t>: 10.1016/S0140-6736(19)31830-6. </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593" t="20152" r="9021" b="28013"/>
          <a:stretch/>
        </p:blipFill>
        <p:spPr bwMode="auto">
          <a:xfrm>
            <a:off x="539828" y="1711653"/>
            <a:ext cx="10862630" cy="4485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3395FA2B-7441-4EFE-AB79-85FC55FBD28A}"/>
              </a:ext>
            </a:extLst>
          </p:cNvPr>
          <p:cNvCxnSpPr/>
          <p:nvPr/>
        </p:nvCxnSpPr>
        <p:spPr>
          <a:xfrm>
            <a:off x="1330795" y="4358400"/>
            <a:ext cx="1279024" cy="0"/>
          </a:xfrm>
          <a:prstGeom prst="line">
            <a:avLst/>
          </a:prstGeom>
          <a:ln w="41275" cmpd="dbl"/>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20B49581-B396-4708-9797-11E2BBCFEDE2}"/>
              </a:ext>
            </a:extLst>
          </p:cNvPr>
          <p:cNvCxnSpPr>
            <a:cxnSpLocks/>
          </p:cNvCxnSpPr>
          <p:nvPr/>
        </p:nvCxnSpPr>
        <p:spPr>
          <a:xfrm>
            <a:off x="2205974" y="3058740"/>
            <a:ext cx="2448272" cy="0"/>
          </a:xfrm>
          <a:prstGeom prst="line">
            <a:avLst/>
          </a:prstGeom>
          <a:ln w="41275" cmpd="dbl"/>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908263F-8231-4453-9C3E-054B6D1C524F}"/>
              </a:ext>
            </a:extLst>
          </p:cNvPr>
          <p:cNvCxnSpPr>
            <a:cxnSpLocks/>
          </p:cNvCxnSpPr>
          <p:nvPr/>
        </p:nvCxnSpPr>
        <p:spPr>
          <a:xfrm>
            <a:off x="1970307" y="3502169"/>
            <a:ext cx="2376264" cy="0"/>
          </a:xfrm>
          <a:prstGeom prst="line">
            <a:avLst/>
          </a:prstGeom>
          <a:ln w="41275" cmpd="dbl"/>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28021292-26AF-4F8F-A915-AB0F213E1D59}"/>
              </a:ext>
            </a:extLst>
          </p:cNvPr>
          <p:cNvCxnSpPr>
            <a:cxnSpLocks/>
          </p:cNvCxnSpPr>
          <p:nvPr/>
        </p:nvCxnSpPr>
        <p:spPr>
          <a:xfrm>
            <a:off x="8407222" y="3058740"/>
            <a:ext cx="2448272" cy="0"/>
          </a:xfrm>
          <a:prstGeom prst="line">
            <a:avLst/>
          </a:prstGeom>
          <a:ln w="41275" cmpd="dbl"/>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8520644-783C-42A2-802B-59E3D84A8B3E}"/>
              </a:ext>
            </a:extLst>
          </p:cNvPr>
          <p:cNvCxnSpPr>
            <a:cxnSpLocks/>
          </p:cNvCxnSpPr>
          <p:nvPr/>
        </p:nvCxnSpPr>
        <p:spPr>
          <a:xfrm>
            <a:off x="6847033" y="3893302"/>
            <a:ext cx="2880320" cy="0"/>
          </a:xfrm>
          <a:prstGeom prst="line">
            <a:avLst/>
          </a:prstGeom>
          <a:ln w="41275" cmpd="dbl"/>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4A904A2-74AD-4A67-9EAC-79EEB88532A5}"/>
              </a:ext>
            </a:extLst>
          </p:cNvPr>
          <p:cNvCxnSpPr>
            <a:cxnSpLocks/>
          </p:cNvCxnSpPr>
          <p:nvPr/>
        </p:nvCxnSpPr>
        <p:spPr>
          <a:xfrm>
            <a:off x="6178439" y="4358400"/>
            <a:ext cx="3384962" cy="0"/>
          </a:xfrm>
          <a:prstGeom prst="line">
            <a:avLst/>
          </a:prstGeom>
          <a:ln w="41275" cmpd="dbl"/>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E1FBA780-BAA9-4C83-BE69-F01F59D80373}"/>
              </a:ext>
            </a:extLst>
          </p:cNvPr>
          <p:cNvCxnSpPr/>
          <p:nvPr/>
        </p:nvCxnSpPr>
        <p:spPr>
          <a:xfrm flipV="1">
            <a:off x="7804780" y="4732638"/>
            <a:ext cx="2451328" cy="21931"/>
          </a:xfrm>
          <a:prstGeom prst="line">
            <a:avLst/>
          </a:prstGeom>
          <a:ln w="41275" cmpd="dbl"/>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232A7B36-EF9C-8DEF-8726-CB5BC6134F1E}"/>
              </a:ext>
            </a:extLst>
          </p:cNvPr>
          <p:cNvPicPr>
            <a:picLocks noChangeAspect="1" noChangeArrowheads="1"/>
          </p:cNvPicPr>
          <p:nvPr/>
        </p:nvPicPr>
        <p:blipFill>
          <a:blip r:embed="rId4"/>
          <a:srcRect l="8981" t="41941" r="33289" b="46217"/>
          <a:stretch>
            <a:fillRect/>
          </a:stretch>
        </p:blipFill>
        <p:spPr bwMode="auto">
          <a:xfrm>
            <a:off x="657339" y="96687"/>
            <a:ext cx="10156633" cy="1678586"/>
          </a:xfrm>
          <a:prstGeom prst="rect">
            <a:avLst/>
          </a:prstGeom>
          <a:noFill/>
          <a:ln w="9525">
            <a:noFill/>
            <a:miter lim="800000"/>
            <a:headEnd/>
            <a:tailEnd/>
          </a:ln>
          <a:effectLst/>
        </p:spPr>
      </p:pic>
      <p:cxnSp>
        <p:nvCxnSpPr>
          <p:cNvPr id="14" name="Straight Connector 13">
            <a:extLst>
              <a:ext uri="{FF2B5EF4-FFF2-40B4-BE49-F238E27FC236}">
                <a16:creationId xmlns:a16="http://schemas.microsoft.com/office/drawing/2014/main" id="{E1FBA780-BAA9-4C83-BE69-F01F59D80373}"/>
              </a:ext>
            </a:extLst>
          </p:cNvPr>
          <p:cNvCxnSpPr/>
          <p:nvPr/>
        </p:nvCxnSpPr>
        <p:spPr>
          <a:xfrm flipV="1">
            <a:off x="6042454" y="5177481"/>
            <a:ext cx="4374292" cy="37070"/>
          </a:xfrm>
          <a:prstGeom prst="line">
            <a:avLst/>
          </a:prstGeom>
          <a:ln w="41275" cmpd="dbl"/>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5466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1524000" y="274638"/>
            <a:ext cx="9144000" cy="1143000"/>
          </a:xfrm>
        </p:spPr>
        <p:txBody>
          <a:bodyPr>
            <a:normAutofit fontScale="90000"/>
          </a:bodyPr>
          <a:lstStyle/>
          <a:p>
            <a:br>
              <a:rPr lang="en-GB" altLang="en-US" sz="4000" b="1" i="1" dirty="0"/>
            </a:br>
            <a:br>
              <a:rPr lang="en-GB" altLang="en-US" sz="4000" b="1" i="1" dirty="0"/>
            </a:br>
            <a:br>
              <a:rPr lang="en-GB" altLang="en-US" sz="4000" b="1" i="1" dirty="0"/>
            </a:br>
            <a:r>
              <a:rPr lang="en-GB" altLang="en-US" sz="3100" b="1" i="1" dirty="0"/>
              <a:t>Primary Care</a:t>
            </a:r>
            <a:br>
              <a:rPr lang="en-GB" altLang="en-US" sz="3100" b="1" i="1" dirty="0"/>
            </a:br>
            <a:r>
              <a:rPr lang="en-GB" altLang="en-US" sz="3100" b="1" i="1" dirty="0"/>
              <a:t> can  deliver</a:t>
            </a:r>
            <a:br>
              <a:rPr lang="en-GB" altLang="en-US" sz="3100" b="1" i="1" dirty="0"/>
            </a:br>
            <a:r>
              <a:rPr lang="en-GB" altLang="en-US" sz="3100" b="1" i="1" dirty="0"/>
              <a:t>  Palliative Care</a:t>
            </a:r>
            <a:br>
              <a:rPr lang="en-GB" altLang="en-US" sz="3100" b="1" i="1" dirty="0"/>
            </a:br>
            <a:br>
              <a:rPr lang="en-GB" altLang="en-US" sz="3100" b="1" i="1" dirty="0"/>
            </a:br>
            <a:r>
              <a:rPr lang="en-GB" altLang="en-US" sz="3100" b="1" i="1" dirty="0"/>
              <a:t>5 ALLs </a:t>
            </a:r>
            <a:br>
              <a:rPr lang="en-GB" altLang="en-US" sz="3100" b="1" i="1" dirty="0"/>
            </a:br>
            <a:endParaRPr lang="en-GB" altLang="en-US" sz="3100" b="1" dirty="0"/>
          </a:p>
        </p:txBody>
      </p:sp>
      <p:sp>
        <p:nvSpPr>
          <p:cNvPr id="496643" name="Rectangle 3"/>
          <p:cNvSpPr>
            <a:spLocks noGrp="1" noChangeArrowheads="1"/>
          </p:cNvSpPr>
          <p:nvPr>
            <p:ph type="body" idx="1"/>
          </p:nvPr>
        </p:nvSpPr>
        <p:spPr>
          <a:xfrm>
            <a:off x="1930556" y="2637458"/>
            <a:ext cx="8686800" cy="3960813"/>
          </a:xfrm>
        </p:spPr>
        <p:txBody>
          <a:bodyPr/>
          <a:lstStyle/>
          <a:p>
            <a:pPr>
              <a:buFontTx/>
              <a:buNone/>
            </a:pPr>
            <a:r>
              <a:rPr lang="en-GB" altLang="en-US" sz="2800" dirty="0"/>
              <a:t>1. All illnesses 				2. All times</a:t>
            </a:r>
          </a:p>
          <a:p>
            <a:pPr>
              <a:buFontTx/>
              <a:buNone/>
            </a:pPr>
            <a:r>
              <a:rPr lang="en-GB" altLang="en-US" dirty="0"/>
              <a:t>     </a:t>
            </a:r>
          </a:p>
          <a:p>
            <a:pPr>
              <a:buFontTx/>
              <a:buNone/>
            </a:pPr>
            <a:r>
              <a:rPr lang="en-GB" altLang="en-US" dirty="0"/>
              <a:t>   					</a:t>
            </a:r>
          </a:p>
        </p:txBody>
      </p:sp>
      <p:sp>
        <p:nvSpPr>
          <p:cNvPr id="496657" name="Line 17"/>
          <p:cNvSpPr>
            <a:spLocks noChangeShapeType="1"/>
          </p:cNvSpPr>
          <p:nvPr/>
        </p:nvSpPr>
        <p:spPr bwMode="auto">
          <a:xfrm flipH="1">
            <a:off x="3648075" y="27813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96662" name="Text Box 22"/>
          <p:cNvSpPr txBox="1">
            <a:spLocks noChangeArrowheads="1"/>
          </p:cNvSpPr>
          <p:nvPr/>
        </p:nvSpPr>
        <p:spPr bwMode="auto">
          <a:xfrm>
            <a:off x="4972508" y="5294157"/>
            <a:ext cx="2808288"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4. All settings</a:t>
            </a:r>
          </a:p>
        </p:txBody>
      </p:sp>
      <p:sp>
        <p:nvSpPr>
          <p:cNvPr id="496663" name="Text Box 23"/>
          <p:cNvSpPr txBox="1">
            <a:spLocks noChangeArrowheads="1"/>
          </p:cNvSpPr>
          <p:nvPr/>
        </p:nvSpPr>
        <p:spPr bwMode="auto">
          <a:xfrm>
            <a:off x="1775521" y="6112460"/>
            <a:ext cx="266429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3. All dimensions</a:t>
            </a:r>
          </a:p>
        </p:txBody>
      </p:sp>
      <p:sp>
        <p:nvSpPr>
          <p:cNvPr id="496664" name="Text Box 24"/>
          <p:cNvSpPr txBox="1">
            <a:spLocks noChangeArrowheads="1"/>
          </p:cNvSpPr>
          <p:nvPr/>
        </p:nvSpPr>
        <p:spPr bwMode="auto">
          <a:xfrm>
            <a:off x="7873066" y="6063829"/>
            <a:ext cx="2771610"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5. All nations</a:t>
            </a:r>
          </a:p>
        </p:txBody>
      </p:sp>
      <p:pic>
        <p:nvPicPr>
          <p:cNvPr id="496665"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184" y="260971"/>
            <a:ext cx="2520950" cy="23764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496668"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606" y="369255"/>
            <a:ext cx="2123456" cy="23764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3748" y="3789040"/>
            <a:ext cx="24955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medward1\AppData\Local\Temp\glob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3067" y="4120158"/>
            <a:ext cx="2591561" cy="1943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9856" y="3422257"/>
            <a:ext cx="2519982" cy="17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38441" y="1120836"/>
            <a:ext cx="9361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Cancer</a:t>
            </a:r>
          </a:p>
        </p:txBody>
      </p:sp>
      <p:sp>
        <p:nvSpPr>
          <p:cNvPr id="18" name="TextBox 17"/>
          <p:cNvSpPr txBox="1"/>
          <p:nvPr/>
        </p:nvSpPr>
        <p:spPr>
          <a:xfrm>
            <a:off x="4605521" y="1750048"/>
            <a:ext cx="9361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Organ failure</a:t>
            </a:r>
          </a:p>
        </p:txBody>
      </p:sp>
      <p:sp>
        <p:nvSpPr>
          <p:cNvPr id="19" name="TextBox 18"/>
          <p:cNvSpPr txBox="1"/>
          <p:nvPr/>
        </p:nvSpPr>
        <p:spPr>
          <a:xfrm>
            <a:off x="4533442" y="2108794"/>
            <a:ext cx="93610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Frailty</a:t>
            </a:r>
          </a:p>
        </p:txBody>
      </p:sp>
      <p:sp>
        <p:nvSpPr>
          <p:cNvPr id="3" name="TextBox 2"/>
          <p:cNvSpPr txBox="1"/>
          <p:nvPr/>
        </p:nvSpPr>
        <p:spPr>
          <a:xfrm>
            <a:off x="8184232" y="715375"/>
            <a:ext cx="998094" cy="230832"/>
          </a:xfrm>
          <a:prstGeom prst="rect">
            <a:avLst/>
          </a:prstGeom>
          <a:solidFill>
            <a:srgbClr val="66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CURATIVE</a:t>
            </a:r>
          </a:p>
        </p:txBody>
      </p:sp>
      <p:sp>
        <p:nvSpPr>
          <p:cNvPr id="22" name="TextBox 21"/>
          <p:cNvSpPr txBox="1"/>
          <p:nvPr/>
        </p:nvSpPr>
        <p:spPr>
          <a:xfrm>
            <a:off x="4963959" y="3422257"/>
            <a:ext cx="11521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CARE HOME</a:t>
            </a:r>
          </a:p>
        </p:txBody>
      </p:sp>
      <p:sp>
        <p:nvSpPr>
          <p:cNvPr id="23" name="TextBox 22"/>
          <p:cNvSpPr txBox="1"/>
          <p:nvPr/>
        </p:nvSpPr>
        <p:spPr>
          <a:xfrm>
            <a:off x="6116087" y="3402521"/>
            <a:ext cx="8277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HOSPITAL</a:t>
            </a:r>
          </a:p>
        </p:txBody>
      </p:sp>
      <p:sp>
        <p:nvSpPr>
          <p:cNvPr id="24" name="TextBox 23"/>
          <p:cNvSpPr txBox="1"/>
          <p:nvPr/>
        </p:nvSpPr>
        <p:spPr>
          <a:xfrm>
            <a:off x="4828787" y="4251246"/>
            <a:ext cx="8277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AT HOME</a:t>
            </a:r>
          </a:p>
        </p:txBody>
      </p:sp>
      <p:sp>
        <p:nvSpPr>
          <p:cNvPr id="25" name="TextBox 24"/>
          <p:cNvSpPr txBox="1"/>
          <p:nvPr/>
        </p:nvSpPr>
        <p:spPr>
          <a:xfrm>
            <a:off x="6682150" y="4136536"/>
            <a:ext cx="8277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HOSPICE</a:t>
            </a:r>
          </a:p>
        </p:txBody>
      </p:sp>
      <p:sp>
        <p:nvSpPr>
          <p:cNvPr id="26" name="TextBox 25"/>
          <p:cNvSpPr txBox="1"/>
          <p:nvPr/>
        </p:nvSpPr>
        <p:spPr>
          <a:xfrm>
            <a:off x="9334726" y="715374"/>
            <a:ext cx="865730" cy="230832"/>
          </a:xfrm>
          <a:prstGeom prst="rect">
            <a:avLst/>
          </a:prstGeom>
          <a:solidFill>
            <a:srgbClr val="66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PALLIATIVE</a:t>
            </a:r>
          </a:p>
        </p:txBody>
      </p:sp>
      <p:sp>
        <p:nvSpPr>
          <p:cNvPr id="27" name="TextBox 26"/>
          <p:cNvSpPr txBox="1"/>
          <p:nvPr/>
        </p:nvSpPr>
        <p:spPr>
          <a:xfrm>
            <a:off x="8053737" y="1595452"/>
            <a:ext cx="783541" cy="369332"/>
          </a:xfrm>
          <a:prstGeom prst="rect">
            <a:avLst/>
          </a:prstGeom>
          <a:solidFill>
            <a:srgbClr val="66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DISEASE MODIFYING</a:t>
            </a:r>
          </a:p>
        </p:txBody>
      </p:sp>
      <p:sp>
        <p:nvSpPr>
          <p:cNvPr id="28" name="TextBox 27"/>
          <p:cNvSpPr txBox="1"/>
          <p:nvPr/>
        </p:nvSpPr>
        <p:spPr>
          <a:xfrm>
            <a:off x="8532354" y="2025400"/>
            <a:ext cx="1140655" cy="369332"/>
          </a:xfrm>
          <a:prstGeom prst="rect">
            <a:avLst/>
          </a:prstGeom>
          <a:solidFill>
            <a:srgbClr val="66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a:ea typeface="+mn-ea"/>
                <a:cs typeface="+mn-cs"/>
              </a:rPr>
              <a:t>SUPPORTIVE AND PALLIATIVE CARE</a:t>
            </a:r>
          </a:p>
        </p:txBody>
      </p:sp>
      <p:sp>
        <p:nvSpPr>
          <p:cNvPr id="4" name="TextBox 3"/>
          <p:cNvSpPr txBox="1"/>
          <p:nvPr/>
        </p:nvSpPr>
        <p:spPr>
          <a:xfrm>
            <a:off x="2134337" y="137985"/>
            <a:ext cx="187772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346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41B3-5FFB-A47F-1649-0EE9ABCE7719}"/>
              </a:ext>
            </a:extLst>
          </p:cNvPr>
          <p:cNvSpPr>
            <a:spLocks noGrp="1"/>
          </p:cNvSpPr>
          <p:nvPr>
            <p:ph type="title"/>
          </p:nvPr>
        </p:nvSpPr>
        <p:spPr>
          <a:xfrm>
            <a:off x="648929" y="629266"/>
            <a:ext cx="3505495" cy="1622321"/>
          </a:xfrm>
        </p:spPr>
        <p:txBody>
          <a:bodyPr>
            <a:normAutofit/>
          </a:bodyPr>
          <a:lstStyle/>
          <a:p>
            <a:r>
              <a:rPr lang="en-US" sz="3700" dirty="0"/>
              <a:t>1. All illness – 3 illness trajectories</a:t>
            </a:r>
          </a:p>
        </p:txBody>
      </p:sp>
      <p:sp>
        <p:nvSpPr>
          <p:cNvPr id="3" name="Content Placeholder 2">
            <a:extLst>
              <a:ext uri="{FF2B5EF4-FFF2-40B4-BE49-F238E27FC236}">
                <a16:creationId xmlns:a16="http://schemas.microsoft.com/office/drawing/2014/main" id="{E9953A96-5D62-2D5C-8F93-1D0D6FF94799}"/>
              </a:ext>
            </a:extLst>
          </p:cNvPr>
          <p:cNvSpPr>
            <a:spLocks noGrp="1"/>
          </p:cNvSpPr>
          <p:nvPr>
            <p:ph idx="1"/>
          </p:nvPr>
        </p:nvSpPr>
        <p:spPr>
          <a:xfrm>
            <a:off x="648931" y="2438400"/>
            <a:ext cx="3505494" cy="3785419"/>
          </a:xfrm>
        </p:spPr>
        <p:txBody>
          <a:bodyPr>
            <a:normAutofit/>
          </a:bodyPr>
          <a:lstStyle/>
          <a:p>
            <a:r>
              <a:rPr lang="en-GB" sz="2000"/>
              <a:t>Acute – typically cancer</a:t>
            </a:r>
          </a:p>
          <a:p>
            <a:endParaRPr lang="en-GB" sz="2000"/>
          </a:p>
          <a:p>
            <a:r>
              <a:rPr lang="en-GB" sz="2000"/>
              <a:t>Intermittent – typically organ failure</a:t>
            </a:r>
          </a:p>
          <a:p>
            <a:endParaRPr lang="en-GB" sz="2000"/>
          </a:p>
          <a:p>
            <a:r>
              <a:rPr lang="en-GB" sz="2000"/>
              <a:t>Gradual decline – typically frailty, dementia, stroke</a:t>
            </a:r>
          </a:p>
          <a:p>
            <a:endParaRPr lang="en-US" sz="200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8">
            <a:extLst>
              <a:ext uri="{FF2B5EF4-FFF2-40B4-BE49-F238E27FC236}">
                <a16:creationId xmlns:a16="http://schemas.microsoft.com/office/drawing/2014/main" id="{64C97102-7103-56C8-7015-B906386C55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19" t="12407" r="-6883" b="2629"/>
          <a:stretch/>
        </p:blipFill>
        <p:spPr bwMode="auto">
          <a:xfrm>
            <a:off x="5405862" y="919346"/>
            <a:ext cx="6019331" cy="501606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1866088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DFB9-36C5-C997-1E4B-47DC9F0EFEEC}"/>
              </a:ext>
            </a:extLst>
          </p:cNvPr>
          <p:cNvSpPr>
            <a:spLocks noGrp="1"/>
          </p:cNvSpPr>
          <p:nvPr>
            <p:ph type="title"/>
          </p:nvPr>
        </p:nvSpPr>
        <p:spPr>
          <a:xfrm>
            <a:off x="648929" y="629266"/>
            <a:ext cx="3505495" cy="1622321"/>
          </a:xfrm>
        </p:spPr>
        <p:txBody>
          <a:bodyPr>
            <a:normAutofit/>
          </a:bodyPr>
          <a:lstStyle/>
          <a:p>
            <a:r>
              <a:rPr lang="en-US" dirty="0"/>
              <a:t>2. All times</a:t>
            </a:r>
          </a:p>
        </p:txBody>
      </p:sp>
      <p:sp>
        <p:nvSpPr>
          <p:cNvPr id="3" name="Content Placeholder 2">
            <a:extLst>
              <a:ext uri="{FF2B5EF4-FFF2-40B4-BE49-F238E27FC236}">
                <a16:creationId xmlns:a16="http://schemas.microsoft.com/office/drawing/2014/main" id="{103E8694-08D7-A6E1-D905-09BC466343FE}"/>
              </a:ext>
            </a:extLst>
          </p:cNvPr>
          <p:cNvSpPr>
            <a:spLocks noGrp="1"/>
          </p:cNvSpPr>
          <p:nvPr>
            <p:ph idx="1"/>
          </p:nvPr>
        </p:nvSpPr>
        <p:spPr>
          <a:xfrm>
            <a:off x="648931" y="2438400"/>
            <a:ext cx="3505494" cy="3785419"/>
          </a:xfrm>
        </p:spPr>
        <p:txBody>
          <a:bodyPr>
            <a:normAutofit/>
          </a:bodyPr>
          <a:lstStyle/>
          <a:p>
            <a:pPr marL="0" indent="0">
              <a:buNone/>
            </a:pPr>
            <a:r>
              <a:rPr lang="en-US" sz="2000" dirty="0"/>
              <a:t>From diagnosis to death</a:t>
            </a:r>
          </a:p>
          <a:p>
            <a:pPr marL="0" indent="0">
              <a:buNone/>
            </a:pPr>
            <a:endParaRPr lang="en-US" sz="2000" dirty="0"/>
          </a:p>
          <a:p>
            <a:pPr marL="0" indent="0">
              <a:buNone/>
            </a:pPr>
            <a:r>
              <a:rPr lang="en-US" sz="2000" dirty="0"/>
              <a:t>Early identification – need based</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11">
            <a:extLst>
              <a:ext uri="{FF2B5EF4-FFF2-40B4-BE49-F238E27FC236}">
                <a16:creationId xmlns:a16="http://schemas.microsoft.com/office/drawing/2014/main" id="{725D0139-A119-4C77-C0DF-F038212A0C1D}"/>
              </a:ext>
            </a:extLst>
          </p:cNvPr>
          <p:cNvPicPr>
            <a:picLocks noChangeAspect="1"/>
          </p:cNvPicPr>
          <p:nvPr/>
        </p:nvPicPr>
        <p:blipFill>
          <a:blip r:embed="rId2"/>
          <a:srcRect l="3320" r="3320"/>
          <a:stretch>
            <a:fillRect/>
          </a:stretch>
        </p:blipFill>
        <p:spPr>
          <a:xfrm>
            <a:off x="5181600" y="734170"/>
            <a:ext cx="6438900" cy="5362299"/>
          </a:xfrm>
          <a:prstGeom prst="rect">
            <a:avLst/>
          </a:prstGeom>
          <a:effectLst/>
        </p:spPr>
      </p:pic>
    </p:spTree>
    <p:extLst>
      <p:ext uri="{BB962C8B-B14F-4D97-AF65-F5344CB8AC3E}">
        <p14:creationId xmlns:p14="http://schemas.microsoft.com/office/powerpoint/2010/main" val="2675873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8214" y="549275"/>
            <a:ext cx="7488237" cy="5715000"/>
            <a:chOff x="2222" y="754"/>
            <a:chExt cx="1883" cy="1497"/>
          </a:xfrm>
        </p:grpSpPr>
        <p:sp>
          <p:nvSpPr>
            <p:cNvPr id="85007" name="Rectangle 3"/>
            <p:cNvSpPr>
              <a:spLocks noChangeArrowheads="1"/>
            </p:cNvSpPr>
            <p:nvPr/>
          </p:nvSpPr>
          <p:spPr bwMode="auto">
            <a:xfrm>
              <a:off x="2245" y="754"/>
              <a:ext cx="1860" cy="1497"/>
            </a:xfrm>
            <a:prstGeom prst="rect">
              <a:avLst/>
            </a:prstGeom>
            <a:solidFill>
              <a:schemeClr val="bg1"/>
            </a:solidFill>
            <a:ln w="9525">
              <a:solidFill>
                <a:schemeClr val="tx1"/>
              </a:solidFill>
              <a:miter lim="800000"/>
              <a:headEnd/>
              <a:tailEnd/>
            </a:ln>
            <a:effectLst>
              <a:outerShdw dist="81320" dir="2319588" algn="ctr" rotWithShape="0">
                <a:srgbClr val="666699"/>
              </a:outerShdw>
            </a:effectLst>
          </p:spPr>
          <p:txBody>
            <a:bodyPr wrap="none" lIns="91410" tIns="45706" rIns="91410" bIns="4570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en-US" altLang="en-US" sz="3600">
                <a:solidFill>
                  <a:srgbClr val="000000"/>
                </a:solidFill>
              </a:endParaRPr>
            </a:p>
          </p:txBody>
        </p:sp>
        <p:sp>
          <p:nvSpPr>
            <p:cNvPr id="85008" name="Line 4"/>
            <p:cNvSpPr>
              <a:spLocks noChangeShapeType="1"/>
            </p:cNvSpPr>
            <p:nvPr/>
          </p:nvSpPr>
          <p:spPr bwMode="auto">
            <a:xfrm>
              <a:off x="2506" y="989"/>
              <a:ext cx="0" cy="9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5009" name="Line 5"/>
            <p:cNvSpPr>
              <a:spLocks noChangeShapeType="1"/>
            </p:cNvSpPr>
            <p:nvPr/>
          </p:nvSpPr>
          <p:spPr bwMode="auto">
            <a:xfrm>
              <a:off x="2506" y="1987"/>
              <a:ext cx="154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5010" name="Freeform 6"/>
            <p:cNvSpPr>
              <a:spLocks/>
            </p:cNvSpPr>
            <p:nvPr/>
          </p:nvSpPr>
          <p:spPr bwMode="auto">
            <a:xfrm>
              <a:off x="2504" y="1396"/>
              <a:ext cx="1264" cy="580"/>
            </a:xfrm>
            <a:custGeom>
              <a:avLst/>
              <a:gdLst>
                <a:gd name="T0" fmla="*/ 0 w 1264"/>
                <a:gd name="T1" fmla="*/ 0 h 580"/>
                <a:gd name="T2" fmla="*/ 216 w 1264"/>
                <a:gd name="T3" fmla="*/ 72 h 580"/>
                <a:gd name="T4" fmla="*/ 224 w 1264"/>
                <a:gd name="T5" fmla="*/ 128 h 580"/>
                <a:gd name="T6" fmla="*/ 228 w 1264"/>
                <a:gd name="T7" fmla="*/ 176 h 580"/>
                <a:gd name="T8" fmla="*/ 240 w 1264"/>
                <a:gd name="T9" fmla="*/ 244 h 580"/>
                <a:gd name="T10" fmla="*/ 264 w 1264"/>
                <a:gd name="T11" fmla="*/ 276 h 580"/>
                <a:gd name="T12" fmla="*/ 280 w 1264"/>
                <a:gd name="T13" fmla="*/ 236 h 580"/>
                <a:gd name="T14" fmla="*/ 284 w 1264"/>
                <a:gd name="T15" fmla="*/ 176 h 580"/>
                <a:gd name="T16" fmla="*/ 292 w 1264"/>
                <a:gd name="T17" fmla="*/ 128 h 580"/>
                <a:gd name="T18" fmla="*/ 296 w 1264"/>
                <a:gd name="T19" fmla="*/ 96 h 580"/>
                <a:gd name="T20" fmla="*/ 480 w 1264"/>
                <a:gd name="T21" fmla="*/ 160 h 580"/>
                <a:gd name="T22" fmla="*/ 484 w 1264"/>
                <a:gd name="T23" fmla="*/ 212 h 580"/>
                <a:gd name="T24" fmla="*/ 496 w 1264"/>
                <a:gd name="T25" fmla="*/ 284 h 580"/>
                <a:gd name="T26" fmla="*/ 512 w 1264"/>
                <a:gd name="T27" fmla="*/ 324 h 580"/>
                <a:gd name="T28" fmla="*/ 536 w 1264"/>
                <a:gd name="T29" fmla="*/ 256 h 580"/>
                <a:gd name="T30" fmla="*/ 540 w 1264"/>
                <a:gd name="T31" fmla="*/ 216 h 580"/>
                <a:gd name="T32" fmla="*/ 548 w 1264"/>
                <a:gd name="T33" fmla="*/ 180 h 580"/>
                <a:gd name="T34" fmla="*/ 780 w 1264"/>
                <a:gd name="T35" fmla="*/ 256 h 580"/>
                <a:gd name="T36" fmla="*/ 792 w 1264"/>
                <a:gd name="T37" fmla="*/ 324 h 580"/>
                <a:gd name="T38" fmla="*/ 796 w 1264"/>
                <a:gd name="T39" fmla="*/ 388 h 580"/>
                <a:gd name="T40" fmla="*/ 816 w 1264"/>
                <a:gd name="T41" fmla="*/ 408 h 580"/>
                <a:gd name="T42" fmla="*/ 832 w 1264"/>
                <a:gd name="T43" fmla="*/ 360 h 580"/>
                <a:gd name="T44" fmla="*/ 844 w 1264"/>
                <a:gd name="T45" fmla="*/ 304 h 580"/>
                <a:gd name="T46" fmla="*/ 844 w 1264"/>
                <a:gd name="T47" fmla="*/ 280 h 580"/>
                <a:gd name="T48" fmla="*/ 1172 w 1264"/>
                <a:gd name="T49" fmla="*/ 392 h 580"/>
                <a:gd name="T50" fmla="*/ 1184 w 1264"/>
                <a:gd name="T51" fmla="*/ 444 h 580"/>
                <a:gd name="T52" fmla="*/ 1216 w 1264"/>
                <a:gd name="T53" fmla="*/ 476 h 580"/>
                <a:gd name="T54" fmla="*/ 1240 w 1264"/>
                <a:gd name="T55" fmla="*/ 536 h 580"/>
                <a:gd name="T56" fmla="*/ 1264 w 1264"/>
                <a:gd name="T57" fmla="*/ 580 h 5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64" h="580">
                  <a:moveTo>
                    <a:pt x="0" y="0"/>
                  </a:moveTo>
                  <a:lnTo>
                    <a:pt x="216" y="72"/>
                  </a:lnTo>
                  <a:lnTo>
                    <a:pt x="224" y="128"/>
                  </a:lnTo>
                  <a:lnTo>
                    <a:pt x="228" y="176"/>
                  </a:lnTo>
                  <a:lnTo>
                    <a:pt x="240" y="244"/>
                  </a:lnTo>
                  <a:lnTo>
                    <a:pt x="264" y="276"/>
                  </a:lnTo>
                  <a:lnTo>
                    <a:pt x="280" y="236"/>
                  </a:lnTo>
                  <a:lnTo>
                    <a:pt x="284" y="176"/>
                  </a:lnTo>
                  <a:lnTo>
                    <a:pt x="292" y="128"/>
                  </a:lnTo>
                  <a:lnTo>
                    <a:pt x="296" y="96"/>
                  </a:lnTo>
                  <a:lnTo>
                    <a:pt x="480" y="160"/>
                  </a:lnTo>
                  <a:lnTo>
                    <a:pt x="484" y="212"/>
                  </a:lnTo>
                  <a:lnTo>
                    <a:pt x="496" y="284"/>
                  </a:lnTo>
                  <a:lnTo>
                    <a:pt x="512" y="324"/>
                  </a:lnTo>
                  <a:lnTo>
                    <a:pt x="536" y="256"/>
                  </a:lnTo>
                  <a:lnTo>
                    <a:pt x="540" y="216"/>
                  </a:lnTo>
                  <a:lnTo>
                    <a:pt x="548" y="180"/>
                  </a:lnTo>
                  <a:lnTo>
                    <a:pt x="780" y="256"/>
                  </a:lnTo>
                  <a:lnTo>
                    <a:pt x="792" y="324"/>
                  </a:lnTo>
                  <a:lnTo>
                    <a:pt x="796" y="388"/>
                  </a:lnTo>
                  <a:lnTo>
                    <a:pt x="816" y="408"/>
                  </a:lnTo>
                  <a:lnTo>
                    <a:pt x="832" y="360"/>
                  </a:lnTo>
                  <a:lnTo>
                    <a:pt x="844" y="304"/>
                  </a:lnTo>
                  <a:lnTo>
                    <a:pt x="844" y="280"/>
                  </a:lnTo>
                  <a:lnTo>
                    <a:pt x="1172" y="392"/>
                  </a:lnTo>
                  <a:cubicBezTo>
                    <a:pt x="1181" y="439"/>
                    <a:pt x="1173" y="423"/>
                    <a:pt x="1184" y="444"/>
                  </a:cubicBezTo>
                  <a:lnTo>
                    <a:pt x="1216" y="476"/>
                  </a:lnTo>
                  <a:lnTo>
                    <a:pt x="1240" y="536"/>
                  </a:lnTo>
                  <a:lnTo>
                    <a:pt x="1264" y="58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5011" name="Text Box 7"/>
            <p:cNvSpPr txBox="1">
              <a:spLocks noChangeArrowheads="1"/>
            </p:cNvSpPr>
            <p:nvPr/>
          </p:nvSpPr>
          <p:spPr bwMode="auto">
            <a:xfrm>
              <a:off x="3738" y="1666"/>
              <a:ext cx="144"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400">
                  <a:solidFill>
                    <a:srgbClr val="000000"/>
                  </a:solidFill>
                  <a:latin typeface="Arial Narrow" panose="020B0606020202030204" pitchFamily="34" charset="0"/>
                </a:rPr>
                <a:t>Death</a:t>
              </a:r>
            </a:p>
          </p:txBody>
        </p:sp>
        <p:sp>
          <p:nvSpPr>
            <p:cNvPr id="85012" name="Text Box 8"/>
            <p:cNvSpPr txBox="1">
              <a:spLocks noChangeArrowheads="1"/>
            </p:cNvSpPr>
            <p:nvPr/>
          </p:nvSpPr>
          <p:spPr bwMode="auto">
            <a:xfrm>
              <a:off x="2222" y="910"/>
              <a:ext cx="122"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400">
                  <a:solidFill>
                    <a:srgbClr val="000000"/>
                  </a:solidFill>
                  <a:latin typeface="Arial Narrow" panose="020B0606020202030204" pitchFamily="34" charset="0"/>
                </a:rPr>
                <a:t>High</a:t>
              </a:r>
            </a:p>
          </p:txBody>
        </p:sp>
        <p:sp>
          <p:nvSpPr>
            <p:cNvPr id="85013" name="Text Box 9"/>
            <p:cNvSpPr txBox="1">
              <a:spLocks noChangeArrowheads="1"/>
            </p:cNvSpPr>
            <p:nvPr/>
          </p:nvSpPr>
          <p:spPr bwMode="auto">
            <a:xfrm>
              <a:off x="2246" y="1862"/>
              <a:ext cx="114"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400">
                  <a:solidFill>
                    <a:srgbClr val="000000"/>
                  </a:solidFill>
                  <a:latin typeface="Arial Narrow" panose="020B0606020202030204" pitchFamily="34" charset="0"/>
                </a:rPr>
                <a:t>Low</a:t>
              </a:r>
            </a:p>
          </p:txBody>
        </p:sp>
        <p:sp>
          <p:nvSpPr>
            <p:cNvPr id="85014" name="Text Box 10"/>
            <p:cNvSpPr txBox="1">
              <a:spLocks noChangeArrowheads="1"/>
            </p:cNvSpPr>
            <p:nvPr/>
          </p:nvSpPr>
          <p:spPr bwMode="auto">
            <a:xfrm>
              <a:off x="3142" y="1982"/>
              <a:ext cx="128"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400">
                  <a:solidFill>
                    <a:srgbClr val="000000"/>
                  </a:solidFill>
                  <a:latin typeface="Arial Narrow" panose="020B0606020202030204" pitchFamily="34" charset="0"/>
                </a:rPr>
                <a:t>Time</a:t>
              </a:r>
            </a:p>
          </p:txBody>
        </p:sp>
        <p:sp>
          <p:nvSpPr>
            <p:cNvPr id="85015" name="Line 11"/>
            <p:cNvSpPr>
              <a:spLocks noChangeShapeType="1"/>
            </p:cNvSpPr>
            <p:nvPr/>
          </p:nvSpPr>
          <p:spPr bwMode="auto">
            <a:xfrm flipH="1">
              <a:off x="3808" y="1832"/>
              <a:ext cx="96" cy="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5016" name="Text Box 12"/>
            <p:cNvSpPr txBox="1">
              <a:spLocks noChangeArrowheads="1"/>
            </p:cNvSpPr>
            <p:nvPr/>
          </p:nvSpPr>
          <p:spPr bwMode="auto">
            <a:xfrm>
              <a:off x="2286" y="766"/>
              <a:ext cx="187"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400">
                  <a:solidFill>
                    <a:srgbClr val="000000"/>
                  </a:solidFill>
                  <a:latin typeface="Arial Narrow" panose="020B0606020202030204" pitchFamily="34" charset="0"/>
                </a:rPr>
                <a:t>Function</a:t>
              </a:r>
            </a:p>
          </p:txBody>
        </p:sp>
      </p:grpSp>
      <p:sp>
        <p:nvSpPr>
          <p:cNvPr id="84995" name="Text Box 13"/>
          <p:cNvSpPr txBox="1">
            <a:spLocks noChangeArrowheads="1"/>
          </p:cNvSpPr>
          <p:nvPr/>
        </p:nvSpPr>
        <p:spPr bwMode="auto">
          <a:xfrm>
            <a:off x="3287713" y="3068639"/>
            <a:ext cx="12239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600" b="1">
                <a:solidFill>
                  <a:srgbClr val="000000"/>
                </a:solidFill>
              </a:rPr>
              <a:t>Sentinel</a:t>
            </a:r>
          </a:p>
          <a:p>
            <a:pPr fontAlgn="base">
              <a:spcBef>
                <a:spcPct val="0"/>
              </a:spcBef>
              <a:spcAft>
                <a:spcPct val="0"/>
              </a:spcAft>
              <a:buNone/>
            </a:pPr>
            <a:r>
              <a:rPr lang="en-GB" altLang="en-US" sz="1600" b="1">
                <a:solidFill>
                  <a:srgbClr val="000000"/>
                </a:solidFill>
              </a:rPr>
              <a:t>events</a:t>
            </a:r>
          </a:p>
        </p:txBody>
      </p:sp>
      <p:sp>
        <p:nvSpPr>
          <p:cNvPr id="84996" name="Text Box 14"/>
          <p:cNvSpPr txBox="1">
            <a:spLocks noChangeArrowheads="1"/>
          </p:cNvSpPr>
          <p:nvPr/>
        </p:nvSpPr>
        <p:spPr bwMode="auto">
          <a:xfrm>
            <a:off x="3000375" y="836613"/>
            <a:ext cx="676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b="1">
                <a:solidFill>
                  <a:srgbClr val="000000"/>
                </a:solidFill>
              </a:rPr>
              <a:t>Caring for people with organ failure: 3 stages</a:t>
            </a:r>
            <a:endParaRPr lang="en-GB" altLang="en-US" sz="1800" b="1">
              <a:solidFill>
                <a:srgbClr val="000000"/>
              </a:solidFill>
            </a:endParaRPr>
          </a:p>
        </p:txBody>
      </p:sp>
      <p:sp>
        <p:nvSpPr>
          <p:cNvPr id="84997" name="Text Box 15"/>
          <p:cNvSpPr txBox="1">
            <a:spLocks noChangeArrowheads="1"/>
          </p:cNvSpPr>
          <p:nvPr/>
        </p:nvSpPr>
        <p:spPr bwMode="auto">
          <a:xfrm>
            <a:off x="3575050" y="4149725"/>
            <a:ext cx="2305050" cy="6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1" rIns="91420" bIns="4571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800" dirty="0">
                <a:solidFill>
                  <a:srgbClr val="009999"/>
                </a:solidFill>
              </a:rPr>
              <a:t>Early palliative</a:t>
            </a:r>
          </a:p>
          <a:p>
            <a:pPr fontAlgn="base">
              <a:spcBef>
                <a:spcPct val="0"/>
              </a:spcBef>
              <a:spcAft>
                <a:spcPct val="0"/>
              </a:spcAft>
              <a:buNone/>
            </a:pPr>
            <a:r>
              <a:rPr lang="en-GB" altLang="en-US" sz="1800" dirty="0">
                <a:solidFill>
                  <a:srgbClr val="009999"/>
                </a:solidFill>
              </a:rPr>
              <a:t>Care in primary care</a:t>
            </a:r>
            <a:endParaRPr lang="en-US" altLang="en-US" sz="1800" dirty="0">
              <a:solidFill>
                <a:srgbClr val="009999"/>
              </a:solidFill>
            </a:endParaRPr>
          </a:p>
        </p:txBody>
      </p:sp>
      <p:sp>
        <p:nvSpPr>
          <p:cNvPr id="84998" name="Line 16"/>
          <p:cNvSpPr>
            <a:spLocks noChangeShapeType="1"/>
          </p:cNvSpPr>
          <p:nvPr/>
        </p:nvSpPr>
        <p:spPr bwMode="auto">
          <a:xfrm flipV="1">
            <a:off x="4583113" y="3716339"/>
            <a:ext cx="0" cy="433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4999" name="Text Box 17"/>
          <p:cNvSpPr txBox="1">
            <a:spLocks noChangeArrowheads="1"/>
          </p:cNvSpPr>
          <p:nvPr/>
        </p:nvSpPr>
        <p:spPr bwMode="auto">
          <a:xfrm>
            <a:off x="7535864" y="2873376"/>
            <a:ext cx="21034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800" dirty="0">
                <a:solidFill>
                  <a:srgbClr val="009999"/>
                </a:solidFill>
              </a:rPr>
              <a:t>Last weeks or days Care </a:t>
            </a:r>
            <a:endParaRPr lang="en-US" altLang="en-US" sz="1800" dirty="0">
              <a:solidFill>
                <a:srgbClr val="009999"/>
              </a:solidFill>
            </a:endParaRPr>
          </a:p>
        </p:txBody>
      </p:sp>
      <p:sp>
        <p:nvSpPr>
          <p:cNvPr id="85000" name="Line 18"/>
          <p:cNvSpPr>
            <a:spLocks noChangeShapeType="1"/>
          </p:cNvSpPr>
          <p:nvPr/>
        </p:nvSpPr>
        <p:spPr bwMode="auto">
          <a:xfrm>
            <a:off x="8112125" y="3573464"/>
            <a:ext cx="0"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5001" name="Text Box 19"/>
          <p:cNvSpPr txBox="1">
            <a:spLocks noChangeArrowheads="1"/>
          </p:cNvSpPr>
          <p:nvPr/>
        </p:nvSpPr>
        <p:spPr bwMode="auto">
          <a:xfrm>
            <a:off x="4872038" y="2420938"/>
            <a:ext cx="1008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800" dirty="0">
                <a:solidFill>
                  <a:srgbClr val="009999"/>
                </a:solidFill>
              </a:rPr>
              <a:t>Care</a:t>
            </a:r>
          </a:p>
          <a:p>
            <a:pPr fontAlgn="base">
              <a:spcBef>
                <a:spcPct val="0"/>
              </a:spcBef>
              <a:spcAft>
                <a:spcPct val="0"/>
              </a:spcAft>
              <a:buNone/>
            </a:pPr>
            <a:r>
              <a:rPr lang="en-GB" altLang="en-US" sz="1800" dirty="0">
                <a:solidFill>
                  <a:srgbClr val="009999"/>
                </a:solidFill>
              </a:rPr>
              <a:t>Plan</a:t>
            </a:r>
            <a:endParaRPr lang="en-US" altLang="en-US" sz="1800" dirty="0">
              <a:solidFill>
                <a:srgbClr val="009999"/>
              </a:solidFill>
            </a:endParaRPr>
          </a:p>
        </p:txBody>
      </p:sp>
      <p:sp>
        <p:nvSpPr>
          <p:cNvPr id="85002" name="Line 20"/>
          <p:cNvSpPr>
            <a:spLocks noChangeShapeType="1"/>
          </p:cNvSpPr>
          <p:nvPr/>
        </p:nvSpPr>
        <p:spPr bwMode="auto">
          <a:xfrm>
            <a:off x="5016500" y="29241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85003" name="Text Box 21"/>
          <p:cNvSpPr txBox="1">
            <a:spLocks noChangeArrowheads="1"/>
          </p:cNvSpPr>
          <p:nvPr/>
        </p:nvSpPr>
        <p:spPr bwMode="auto">
          <a:xfrm>
            <a:off x="2259013" y="5897563"/>
            <a:ext cx="1841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1800">
              <a:solidFill>
                <a:srgbClr val="000000"/>
              </a:solidFill>
            </a:endParaRPr>
          </a:p>
        </p:txBody>
      </p:sp>
      <p:sp>
        <p:nvSpPr>
          <p:cNvPr id="85004" name="Text Box 22"/>
          <p:cNvSpPr txBox="1">
            <a:spLocks noChangeArrowheads="1"/>
          </p:cNvSpPr>
          <p:nvPr/>
        </p:nvSpPr>
        <p:spPr bwMode="auto">
          <a:xfrm>
            <a:off x="2008188" y="1412876"/>
            <a:ext cx="27368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1800" b="1" dirty="0">
                <a:solidFill>
                  <a:srgbClr val="000000"/>
                </a:solidFill>
              </a:rPr>
              <a:t>Stage 1  Physically well</a:t>
            </a:r>
          </a:p>
        </p:txBody>
      </p:sp>
      <p:sp>
        <p:nvSpPr>
          <p:cNvPr id="85005" name="Text Box 23"/>
          <p:cNvSpPr txBox="1">
            <a:spLocks noChangeArrowheads="1"/>
          </p:cNvSpPr>
          <p:nvPr/>
        </p:nvSpPr>
        <p:spPr bwMode="auto">
          <a:xfrm>
            <a:off x="3378200" y="1892301"/>
            <a:ext cx="50863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1800" b="1">
                <a:solidFill>
                  <a:srgbClr val="000000"/>
                </a:solidFill>
              </a:rPr>
              <a:t>Stage 2  Active supportive and palliative care</a:t>
            </a:r>
          </a:p>
        </p:txBody>
      </p:sp>
      <p:sp>
        <p:nvSpPr>
          <p:cNvPr id="85006" name="Text Box 24"/>
          <p:cNvSpPr txBox="1">
            <a:spLocks noChangeArrowheads="1"/>
          </p:cNvSpPr>
          <p:nvPr/>
        </p:nvSpPr>
        <p:spPr bwMode="auto">
          <a:xfrm>
            <a:off x="7104063" y="2420938"/>
            <a:ext cx="2609850"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1800" b="1" dirty="0">
                <a:solidFill>
                  <a:srgbClr val="000000"/>
                </a:solidFill>
              </a:rPr>
              <a:t>Stage 3  Terminal or late palliative care</a:t>
            </a:r>
          </a:p>
        </p:txBody>
      </p:sp>
      <p:sp>
        <p:nvSpPr>
          <p:cNvPr id="3" name="Rectangle 2"/>
          <p:cNvSpPr/>
          <p:nvPr/>
        </p:nvSpPr>
        <p:spPr>
          <a:xfrm>
            <a:off x="1047404" y="3224212"/>
            <a:ext cx="11144595" cy="3508653"/>
          </a:xfrm>
          <a:prstGeom prst="rect">
            <a:avLst/>
          </a:prstGeom>
        </p:spPr>
        <p:txBody>
          <a:bodyPr wrap="square">
            <a:spAutoFit/>
          </a:bodyPr>
          <a:lstStyle/>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endParaRPr lang="en-GB" altLang="en-US" b="1" dirty="0">
              <a:solidFill>
                <a:srgbClr val="333399"/>
              </a:solidFill>
              <a:latin typeface="Arial" panose="020B0604020202020204" pitchFamily="34" charset="0"/>
            </a:endParaRPr>
          </a:p>
          <a:p>
            <a:pPr lvl="0" algn="ctr" fontAlgn="base">
              <a:spcBef>
                <a:spcPct val="0"/>
              </a:spcBef>
              <a:spcAft>
                <a:spcPct val="0"/>
              </a:spcAft>
            </a:pPr>
            <a:r>
              <a:rPr lang="en-GB" altLang="en-US" sz="1200" i="1" dirty="0">
                <a:solidFill>
                  <a:srgbClr val="00B0F0"/>
                </a:solidFill>
                <a:latin typeface="Arial" panose="020B0604020202020204" pitchFamily="34" charset="0"/>
              </a:rPr>
              <a:t>Boyd K and Murray SA .  Recognising and managing key transitions in end of life care.</a:t>
            </a:r>
          </a:p>
          <a:p>
            <a:pPr lvl="0" algn="ctr" fontAlgn="base">
              <a:spcBef>
                <a:spcPct val="0"/>
              </a:spcBef>
              <a:spcAft>
                <a:spcPct val="0"/>
              </a:spcAft>
            </a:pPr>
            <a:r>
              <a:rPr lang="en-GB" altLang="en-US" sz="1200" i="1" dirty="0">
                <a:solidFill>
                  <a:srgbClr val="00B0F0"/>
                </a:solidFill>
                <a:latin typeface="Arial" panose="020B0604020202020204" pitchFamily="34" charset="0"/>
              </a:rPr>
              <a:t>  BMJ 2010;341:c4863. </a:t>
            </a: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26334E4-6DB9-B1B6-7B7C-EFA8580935F4}"/>
              </a:ext>
            </a:extLst>
          </p:cNvPr>
          <p:cNvSpPr txBox="1">
            <a:spLocks/>
          </p:cNvSpPr>
          <p:nvPr/>
        </p:nvSpPr>
        <p:spPr>
          <a:xfrm>
            <a:off x="371474" y="-199652"/>
            <a:ext cx="11449051" cy="8999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dirty="0">
                <a:solidFill>
                  <a:srgbClr val="002060"/>
                </a:solidFill>
              </a:rPr>
              <a:t>All times</a:t>
            </a:r>
          </a:p>
        </p:txBody>
      </p:sp>
    </p:spTree>
    <p:extLst>
      <p:ext uri="{BB962C8B-B14F-4D97-AF65-F5344CB8AC3E}">
        <p14:creationId xmlns:p14="http://schemas.microsoft.com/office/powerpoint/2010/main" val="1150612614"/>
      </p:ext>
    </p:extLst>
  </p:cSld>
  <p:clrMapOvr>
    <a:masterClrMapping/>
  </p:clrMapOvr>
  <mc:AlternateContent xmlns:mc="http://schemas.openxmlformats.org/markup-compatibility/2006" xmlns:p14="http://schemas.microsoft.com/office/powerpoint/2010/main">
    <mc:Choice Requires="p14">
      <p:transition spd="slow" p14:dur="2000" advTm="67152"/>
    </mc:Choice>
    <mc:Fallback xmlns="">
      <p:transition spd="slow" advTm="6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7DD0C-3165-7348-9C8C-CFAFAAFE558B}"/>
              </a:ext>
            </a:extLst>
          </p:cNvPr>
          <p:cNvSpPr>
            <a:spLocks noGrp="1"/>
          </p:cNvSpPr>
          <p:nvPr>
            <p:ph type="title"/>
          </p:nvPr>
        </p:nvSpPr>
        <p:spPr>
          <a:xfrm>
            <a:off x="466722" y="586855"/>
            <a:ext cx="3201366" cy="3387497"/>
          </a:xfrm>
        </p:spPr>
        <p:txBody>
          <a:bodyPr anchor="b">
            <a:normAutofit/>
          </a:bodyPr>
          <a:lstStyle/>
          <a:p>
            <a:pPr algn="r"/>
            <a:r>
              <a:rPr lang="en-US" sz="3700">
                <a:solidFill>
                  <a:srgbClr val="FFFFFF"/>
                </a:solidFill>
              </a:rPr>
              <a:t>Prognostication</a:t>
            </a:r>
          </a:p>
        </p:txBody>
      </p:sp>
      <p:sp>
        <p:nvSpPr>
          <p:cNvPr id="3" name="Content Placeholder 2">
            <a:extLst>
              <a:ext uri="{FF2B5EF4-FFF2-40B4-BE49-F238E27FC236}">
                <a16:creationId xmlns:a16="http://schemas.microsoft.com/office/drawing/2014/main" id="{67B4BAC4-21E2-55C5-0F17-29B7130EB5C1}"/>
              </a:ext>
            </a:extLst>
          </p:cNvPr>
          <p:cNvSpPr>
            <a:spLocks noGrp="1"/>
          </p:cNvSpPr>
          <p:nvPr>
            <p:ph idx="1"/>
          </p:nvPr>
        </p:nvSpPr>
        <p:spPr>
          <a:xfrm>
            <a:off x="4367695" y="616429"/>
            <a:ext cx="6997911" cy="5546047"/>
          </a:xfrm>
        </p:spPr>
        <p:txBody>
          <a:bodyPr anchor="ctr">
            <a:normAutofit/>
          </a:bodyPr>
          <a:lstStyle/>
          <a:p>
            <a:pPr eaLnBrk="1" hangingPunct="1">
              <a:lnSpc>
                <a:spcPct val="90000"/>
              </a:lnSpc>
            </a:pPr>
            <a:r>
              <a:rPr lang="en-GB" altLang="en-US" dirty="0"/>
              <a:t>“Would I be surprised</a:t>
            </a:r>
          </a:p>
          <a:p>
            <a:pPr eaLnBrk="1" hangingPunct="1">
              <a:lnSpc>
                <a:spcPct val="90000"/>
              </a:lnSpc>
              <a:buFontTx/>
              <a:buNone/>
            </a:pPr>
            <a:r>
              <a:rPr lang="en-GB" altLang="en-US" dirty="0"/>
              <a:t>   if Mrs A were to die within </a:t>
            </a:r>
          </a:p>
          <a:p>
            <a:pPr eaLnBrk="1" hangingPunct="1">
              <a:lnSpc>
                <a:spcPct val="90000"/>
              </a:lnSpc>
              <a:buFontTx/>
              <a:buNone/>
            </a:pPr>
            <a:r>
              <a:rPr lang="en-GB" altLang="en-US" dirty="0"/>
              <a:t>   the next 12 months?”</a:t>
            </a:r>
          </a:p>
          <a:p>
            <a:pPr eaLnBrk="1" hangingPunct="1">
              <a:lnSpc>
                <a:spcPct val="90000"/>
              </a:lnSpc>
            </a:pPr>
            <a:r>
              <a:rPr lang="en-GB" altLang="en-US" dirty="0"/>
              <a:t>Avoid “prognostic paralysis* </a:t>
            </a:r>
          </a:p>
          <a:p>
            <a:pPr eaLnBrk="1" hangingPunct="1">
              <a:lnSpc>
                <a:spcPct val="90000"/>
              </a:lnSpc>
            </a:pPr>
            <a:r>
              <a:rPr lang="en-GB" altLang="en-US" dirty="0"/>
              <a:t>Can start and then stop of person improves</a:t>
            </a:r>
          </a:p>
          <a:p>
            <a:pPr eaLnBrk="1" hangingPunct="1">
              <a:lnSpc>
                <a:spcPct val="90000"/>
              </a:lnSpc>
            </a:pPr>
            <a:r>
              <a:rPr lang="en-GB" altLang="en-US" dirty="0"/>
              <a:t>According to need not prognosis or diagnosis</a:t>
            </a:r>
          </a:p>
          <a:p>
            <a:endParaRPr lang="en-US" sz="2000" dirty="0"/>
          </a:p>
        </p:txBody>
      </p:sp>
      <p:pic>
        <p:nvPicPr>
          <p:cNvPr id="4" name="Picture 4" descr="lynn_joanne">
            <a:extLst>
              <a:ext uri="{FF2B5EF4-FFF2-40B4-BE49-F238E27FC236}">
                <a16:creationId xmlns:a16="http://schemas.microsoft.com/office/drawing/2014/main" id="{1905A7FE-C05A-5D48-10B3-9C58FB697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137" y="99904"/>
            <a:ext cx="25003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C2717A15-E810-F456-2697-B2CEC95D77EC}"/>
              </a:ext>
            </a:extLst>
          </p:cNvPr>
          <p:cNvSpPr txBox="1">
            <a:spLocks noChangeArrowheads="1"/>
          </p:cNvSpPr>
          <p:nvPr/>
        </p:nvSpPr>
        <p:spPr bwMode="auto">
          <a:xfrm>
            <a:off x="9627611" y="3298729"/>
            <a:ext cx="21399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1800" b="1" dirty="0">
                <a:solidFill>
                  <a:srgbClr val="000000"/>
                </a:solidFill>
              </a:rPr>
              <a:t>Joanne Lynn USA</a:t>
            </a:r>
          </a:p>
        </p:txBody>
      </p:sp>
      <p:sp>
        <p:nvSpPr>
          <p:cNvPr id="6" name="Text Box 5">
            <a:extLst>
              <a:ext uri="{FF2B5EF4-FFF2-40B4-BE49-F238E27FC236}">
                <a16:creationId xmlns:a16="http://schemas.microsoft.com/office/drawing/2014/main" id="{CC00E189-8A5C-B888-2863-00E2B34F65C4}"/>
              </a:ext>
            </a:extLst>
          </p:cNvPr>
          <p:cNvSpPr txBox="1">
            <a:spLocks noChangeArrowheads="1"/>
          </p:cNvSpPr>
          <p:nvPr/>
        </p:nvSpPr>
        <p:spPr bwMode="auto">
          <a:xfrm>
            <a:off x="3900973" y="6020920"/>
            <a:ext cx="8224838"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1400" i="1" dirty="0">
                <a:solidFill>
                  <a:srgbClr val="00B0F0"/>
                </a:solidFill>
              </a:rPr>
              <a:t>*Murray SA, Boyd K, and Sheikh A. Palliative care in chronic illnesses: we need to move from prognostic paralysis to active total care.  BMJ 2005. 330:611-12. </a:t>
            </a:r>
          </a:p>
        </p:txBody>
      </p:sp>
    </p:spTree>
    <p:extLst>
      <p:ext uri="{BB962C8B-B14F-4D97-AF65-F5344CB8AC3E}">
        <p14:creationId xmlns:p14="http://schemas.microsoft.com/office/powerpoint/2010/main" val="3903343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AB57-0BA4-DBB5-91F0-14C5E6BF7081}"/>
              </a:ext>
            </a:extLst>
          </p:cNvPr>
          <p:cNvSpPr>
            <a:spLocks noGrp="1"/>
          </p:cNvSpPr>
          <p:nvPr>
            <p:ph type="title"/>
          </p:nvPr>
        </p:nvSpPr>
        <p:spPr/>
        <p:txBody>
          <a:bodyPr/>
          <a:lstStyle/>
          <a:p>
            <a:r>
              <a:rPr lang="en-US" dirty="0"/>
              <a:t>3. All dimensions of need</a:t>
            </a:r>
          </a:p>
        </p:txBody>
      </p:sp>
      <p:sp>
        <p:nvSpPr>
          <p:cNvPr id="3" name="Content Placeholder 2">
            <a:extLst>
              <a:ext uri="{FF2B5EF4-FFF2-40B4-BE49-F238E27FC236}">
                <a16:creationId xmlns:a16="http://schemas.microsoft.com/office/drawing/2014/main" id="{460BB510-6D8B-D959-00EE-19B924D91334}"/>
              </a:ext>
            </a:extLst>
          </p:cNvPr>
          <p:cNvSpPr>
            <a:spLocks noGrp="1"/>
          </p:cNvSpPr>
          <p:nvPr>
            <p:ph idx="1"/>
          </p:nvPr>
        </p:nvSpPr>
        <p:spPr/>
        <p:txBody>
          <a:bodyPr/>
          <a:lstStyle/>
          <a:p>
            <a:r>
              <a:rPr lang="en-GB" sz="2800" dirty="0"/>
              <a:t>Living and Dying is 4 dimensional</a:t>
            </a:r>
          </a:p>
          <a:p>
            <a:endParaRPr lang="en-US" dirty="0"/>
          </a:p>
        </p:txBody>
      </p:sp>
      <p:pic>
        <p:nvPicPr>
          <p:cNvPr id="4" name="Picture 3">
            <a:extLst>
              <a:ext uri="{FF2B5EF4-FFF2-40B4-BE49-F238E27FC236}">
                <a16:creationId xmlns:a16="http://schemas.microsoft.com/office/drawing/2014/main" id="{A7D9187B-AA7B-F3D7-4B32-38DC465C0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70" y="2486957"/>
            <a:ext cx="6664587" cy="29482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Placeholder 8">
            <a:extLst>
              <a:ext uri="{FF2B5EF4-FFF2-40B4-BE49-F238E27FC236}">
                <a16:creationId xmlns:a16="http://schemas.microsoft.com/office/drawing/2014/main" id="{939035E9-BEA6-89FF-6422-F5A7E3DD0C1C}"/>
              </a:ext>
            </a:extLst>
          </p:cNvPr>
          <p:cNvPicPr>
            <a:picLocks noChangeAspect="1"/>
          </p:cNvPicPr>
          <p:nvPr/>
        </p:nvPicPr>
        <p:blipFill rotWithShape="1">
          <a:blip r:embed="rId3"/>
          <a:srcRect l="5091" t="20474" r="5091"/>
          <a:stretch/>
        </p:blipFill>
        <p:spPr>
          <a:xfrm>
            <a:off x="6742846" y="2252335"/>
            <a:ext cx="5272884" cy="3497917"/>
          </a:xfrm>
          <a:prstGeom prst="rect">
            <a:avLst/>
          </a:prstGeom>
        </p:spPr>
      </p:pic>
      <p:sp>
        <p:nvSpPr>
          <p:cNvPr id="6" name="Text Box 1">
            <a:extLst>
              <a:ext uri="{FF2B5EF4-FFF2-40B4-BE49-F238E27FC236}">
                <a16:creationId xmlns:a16="http://schemas.microsoft.com/office/drawing/2014/main" id="{93F836F2-2177-BD2D-6FA0-80175EE99A24}"/>
              </a:ext>
            </a:extLst>
          </p:cNvPr>
          <p:cNvSpPr txBox="1">
            <a:spLocks noChangeArrowheads="1"/>
          </p:cNvSpPr>
          <p:nvPr/>
        </p:nvSpPr>
        <p:spPr bwMode="auto">
          <a:xfrm>
            <a:off x="451692" y="5314363"/>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algn="ctr" defTabSz="414726" fontAlgn="base" hangingPunct="0">
              <a:spcBef>
                <a:spcPct val="0"/>
              </a:spcBef>
              <a:spcAft>
                <a:spcPct val="0"/>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GB" altLang="en-US" b="1" dirty="0">
              <a:solidFill>
                <a:srgbClr val="000000"/>
              </a:solidFill>
              <a:latin typeface="Arial" panose="020B0604020202020204" pitchFamily="34" charset="0"/>
            </a:endParaRPr>
          </a:p>
          <a:p>
            <a:pPr algn="ctr" defTabSz="414726" fontAlgn="base" hangingPunct="0">
              <a:spcBef>
                <a:spcPct val="0"/>
              </a:spcBef>
              <a:spcAft>
                <a:spcPct val="0"/>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altLang="en-US" b="1" dirty="0">
                <a:solidFill>
                  <a:srgbClr val="000000"/>
                </a:solidFill>
                <a:latin typeface="Arial" panose="020B0604020202020204" pitchFamily="34" charset="0"/>
              </a:rPr>
              <a:t>Wellbeing trajectories in patients with conditions such as cancer causing rapid functional decline. </a:t>
            </a:r>
          </a:p>
        </p:txBody>
      </p:sp>
      <p:sp>
        <p:nvSpPr>
          <p:cNvPr id="7" name="Text Box 4">
            <a:extLst>
              <a:ext uri="{FF2B5EF4-FFF2-40B4-BE49-F238E27FC236}">
                <a16:creationId xmlns:a16="http://schemas.microsoft.com/office/drawing/2014/main" id="{182E2E5F-00C3-B4A5-C44B-C588C408075F}"/>
              </a:ext>
            </a:extLst>
          </p:cNvPr>
          <p:cNvSpPr txBox="1">
            <a:spLocks noChangeArrowheads="1"/>
          </p:cNvSpPr>
          <p:nvPr/>
        </p:nvSpPr>
        <p:spPr bwMode="auto">
          <a:xfrm>
            <a:off x="1090007" y="5197681"/>
            <a:ext cx="4837112"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defTabSz="414726" fontAlgn="base" hangingPunct="0">
              <a:spcBef>
                <a:spcPct val="0"/>
              </a:spcBef>
              <a:spcAft>
                <a:spcPct val="0"/>
              </a:spcAft>
              <a:tabLst>
                <a:tab pos="656650" algn="l"/>
                <a:tab pos="1313299" algn="l"/>
                <a:tab pos="1969949" algn="l"/>
                <a:tab pos="2626599" algn="l"/>
                <a:tab pos="3283248" algn="l"/>
              </a:tabLst>
              <a:defRPr/>
            </a:pPr>
            <a:r>
              <a:rPr lang="en-GB" altLang="en-US" sz="1100" b="1" dirty="0">
                <a:solidFill>
                  <a:srgbClr val="000000"/>
                </a:solidFill>
                <a:latin typeface="Arial" panose="020B0604020202020204" pitchFamily="34" charset="0"/>
              </a:rPr>
              <a:t>Scott A Murray et al. BMJ 2017;356:bmj.j878</a:t>
            </a:r>
          </a:p>
        </p:txBody>
      </p:sp>
    </p:spTree>
    <p:extLst>
      <p:ext uri="{BB962C8B-B14F-4D97-AF65-F5344CB8AC3E}">
        <p14:creationId xmlns:p14="http://schemas.microsoft.com/office/powerpoint/2010/main" val="2949789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1849460" y="382631"/>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algn="ctr" defTabSz="414726" fontAlgn="base" hangingPunct="0">
              <a:spcBef>
                <a:spcPct val="0"/>
              </a:spcBef>
              <a:spcAft>
                <a:spcPct val="0"/>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altLang="en-US" sz="2000" b="1" dirty="0">
                <a:solidFill>
                  <a:srgbClr val="000000"/>
                </a:solidFill>
                <a:latin typeface="Arial" panose="020B0604020202020204" pitchFamily="34" charset="0"/>
              </a:rPr>
              <a:t>Wellbeing trajectories in patients with intermittent decline (typically organ failure or multimorbidity). </a:t>
            </a:r>
          </a:p>
        </p:txBody>
      </p:sp>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463" y="5878556"/>
            <a:ext cx="1143000" cy="750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730" y="1732303"/>
            <a:ext cx="8906768" cy="3736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5" name="Text Box 4"/>
          <p:cNvSpPr txBox="1">
            <a:spLocks noChangeArrowheads="1"/>
          </p:cNvSpPr>
          <p:nvPr/>
        </p:nvSpPr>
        <p:spPr bwMode="auto">
          <a:xfrm>
            <a:off x="2195514" y="5805307"/>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defTabSz="414726" fontAlgn="base" hangingPunct="0">
              <a:spcBef>
                <a:spcPct val="0"/>
              </a:spcBef>
              <a:spcAft>
                <a:spcPct val="0"/>
              </a:spcAft>
              <a:tabLst>
                <a:tab pos="656650" algn="l"/>
                <a:tab pos="1313299" algn="l"/>
                <a:tab pos="1969949" algn="l"/>
                <a:tab pos="2626599" algn="l"/>
                <a:tab pos="3283248" algn="l"/>
              </a:tabLst>
              <a:defRPr/>
            </a:pPr>
            <a:r>
              <a:rPr lang="en-GB" altLang="en-US" sz="1089" i="1" dirty="0">
                <a:solidFill>
                  <a:srgbClr val="00B0F0"/>
                </a:solidFill>
                <a:latin typeface="Arial" panose="020B0604020202020204" pitchFamily="34" charset="0"/>
              </a:rPr>
              <a:t>Scott A Murray et al. BMJ 2017;356:bmj.j878</a:t>
            </a:r>
          </a:p>
        </p:txBody>
      </p:sp>
      <p:sp>
        <p:nvSpPr>
          <p:cNvPr id="5126" name="Text Box 5"/>
          <p:cNvSpPr txBox="1">
            <a:spLocks noChangeArrowheads="1"/>
          </p:cNvSpPr>
          <p:nvPr/>
        </p:nvSpPr>
        <p:spPr bwMode="auto">
          <a:xfrm>
            <a:off x="1622447" y="6613542"/>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marL="77761" indent="-77761" defTabSz="414726" fontAlgn="base" hangingPunct="0">
              <a:spcBef>
                <a:spcPct val="0"/>
              </a:spcBef>
              <a:spcAft>
                <a:spcPct val="0"/>
              </a:spcAft>
              <a:tabLst>
                <a:tab pos="656650" algn="l"/>
                <a:tab pos="1313299" algn="l"/>
                <a:tab pos="1969949" algn="l"/>
                <a:tab pos="2626599" algn="l"/>
                <a:tab pos="3283248" algn="l"/>
                <a:tab pos="3939898" algn="l"/>
                <a:tab pos="4596548" algn="l"/>
              </a:tabLst>
              <a:defRPr/>
            </a:pPr>
            <a:r>
              <a:rPr lang="en-GB" altLang="en-US" sz="907">
                <a:solidFill>
                  <a:srgbClr val="000000"/>
                </a:solidFill>
                <a:latin typeface="Arial" panose="020B0604020202020204" pitchFamily="34" charset="0"/>
              </a:rPr>
              <a:t>©2017 by British Medical Journal Publishing Group</a:t>
            </a:r>
          </a:p>
        </p:txBody>
      </p:sp>
      <p:pic>
        <p:nvPicPr>
          <p:cNvPr id="2" name="Picture 1">
            <a:extLst>
              <a:ext uri="{FF2B5EF4-FFF2-40B4-BE49-F238E27FC236}">
                <a16:creationId xmlns:a16="http://schemas.microsoft.com/office/drawing/2014/main" id="{E75197B6-D55A-4AB0-ACD4-F101D3E51E3C}"/>
              </a:ext>
            </a:extLst>
          </p:cNvPr>
          <p:cNvPicPr>
            <a:picLocks noChangeAspect="1"/>
          </p:cNvPicPr>
          <p:nvPr/>
        </p:nvPicPr>
        <p:blipFill>
          <a:blip r:embed="rId5"/>
          <a:stretch>
            <a:fillRect/>
          </a:stretch>
        </p:blipFill>
        <p:spPr>
          <a:xfrm>
            <a:off x="3863752" y="4077072"/>
            <a:ext cx="755970" cy="512108"/>
          </a:xfrm>
          <a:prstGeom prst="rect">
            <a:avLst/>
          </a:prstGeom>
        </p:spPr>
      </p:pic>
    </p:spTree>
    <p:extLst>
      <p:ext uri="{BB962C8B-B14F-4D97-AF65-F5344CB8AC3E}">
        <p14:creationId xmlns:p14="http://schemas.microsoft.com/office/powerpoint/2010/main" val="35441729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274638"/>
            <a:ext cx="9831996" cy="1143000"/>
          </a:xfrm>
        </p:spPr>
        <p:txBody>
          <a:bodyPr>
            <a:normAutofit fontScale="90000"/>
          </a:bodyPr>
          <a:lstStyle/>
          <a:p>
            <a:br>
              <a:rPr lang="en-IN" sz="4000" dirty="0"/>
            </a:br>
            <a:r>
              <a:rPr lang="en-IN" sz="4000" b="1" dirty="0">
                <a:solidFill>
                  <a:srgbClr val="C00000"/>
                </a:solidFill>
              </a:rPr>
              <a:t>Palliative Care is NOT synonymous to End of Life care</a:t>
            </a:r>
            <a:br>
              <a:rPr lang="en-IN" sz="4000" dirty="0"/>
            </a:br>
            <a:br>
              <a:rPr lang="en-US" dirty="0">
                <a:solidFill>
                  <a:srgbClr val="C00000"/>
                </a:solidFill>
              </a:rPr>
            </a:br>
            <a:endParaRPr lang="en-US" dirty="0"/>
          </a:p>
        </p:txBody>
      </p:sp>
      <p:graphicFrame>
        <p:nvGraphicFramePr>
          <p:cNvPr id="7" name="Content Placeholder 2">
            <a:extLst>
              <a:ext uri="{FF2B5EF4-FFF2-40B4-BE49-F238E27FC236}">
                <a16:creationId xmlns:a16="http://schemas.microsoft.com/office/drawing/2014/main" id="{EDB9DDB0-1ADC-4716-0EB4-C13DF3C19D9C}"/>
              </a:ext>
            </a:extLst>
          </p:cNvPr>
          <p:cNvGraphicFramePr>
            <a:graphicFrameLocks noGrp="1"/>
          </p:cNvGraphicFramePr>
          <p:nvPr>
            <p:ph idx="1"/>
            <p:extLst>
              <p:ext uri="{D42A27DB-BD31-4B8C-83A1-F6EECF244321}">
                <p14:modId xmlns:p14="http://schemas.microsoft.com/office/powerpoint/2010/main" val="3023759454"/>
              </p:ext>
            </p:extLst>
          </p:nvPr>
        </p:nvGraphicFramePr>
        <p:xfrm>
          <a:off x="961292" y="878119"/>
          <a:ext cx="10245970"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678541" y="6387668"/>
            <a:ext cx="7072330" cy="523220"/>
          </a:xfrm>
          <a:prstGeom prst="rect">
            <a:avLst/>
          </a:prstGeom>
          <a:noFill/>
        </p:spPr>
        <p:txBody>
          <a:bodyPr wrap="square" rtlCol="0">
            <a:spAutoFit/>
          </a:bodyPr>
          <a:lstStyle/>
          <a:p>
            <a:r>
              <a:rPr lang="en-US" sz="1000" i="1" dirty="0" err="1">
                <a:solidFill>
                  <a:srgbClr val="0070C0"/>
                </a:solidFill>
              </a:rPr>
              <a:t>Radbruch</a:t>
            </a:r>
            <a:r>
              <a:rPr lang="en-US" sz="1000" i="1" dirty="0">
                <a:solidFill>
                  <a:srgbClr val="0070C0"/>
                </a:solidFill>
              </a:rPr>
              <a:t> L, et al. Redefining Palliative Care-A New Consensus-Based Definition. J Pain Symptom Manage. 2020;60:754-764</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849460" y="382631"/>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algn="ctr" defTabSz="414726" fontAlgn="base" hangingPunct="0">
              <a:spcBef>
                <a:spcPct val="0"/>
              </a:spcBef>
              <a:spcAft>
                <a:spcPct val="0"/>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altLang="en-US" sz="2000" b="1" dirty="0">
                <a:solidFill>
                  <a:srgbClr val="000000"/>
                </a:solidFill>
                <a:latin typeface="Arial" panose="020B0604020202020204" pitchFamily="34" charset="0"/>
              </a:rPr>
              <a:t>Wellbeing trajectories in patients with gradual decline (typically frailty or cognitive decline). </a:t>
            </a:r>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463" y="5878556"/>
            <a:ext cx="1143000" cy="750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9" y="1989139"/>
            <a:ext cx="8715375"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Text Box 4"/>
          <p:cNvSpPr txBox="1">
            <a:spLocks noChangeArrowheads="1"/>
          </p:cNvSpPr>
          <p:nvPr/>
        </p:nvSpPr>
        <p:spPr bwMode="auto">
          <a:xfrm>
            <a:off x="2195514" y="5805307"/>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defTabSz="414726" fontAlgn="base" hangingPunct="0">
              <a:spcBef>
                <a:spcPct val="0"/>
              </a:spcBef>
              <a:spcAft>
                <a:spcPct val="0"/>
              </a:spcAft>
              <a:tabLst>
                <a:tab pos="656650" algn="l"/>
                <a:tab pos="1313299" algn="l"/>
                <a:tab pos="1969949" algn="l"/>
                <a:tab pos="2626599" algn="l"/>
                <a:tab pos="3283248" algn="l"/>
              </a:tabLst>
              <a:defRPr/>
            </a:pPr>
            <a:r>
              <a:rPr lang="en-GB" altLang="en-US" sz="1089" i="1" dirty="0">
                <a:solidFill>
                  <a:srgbClr val="00B0F0"/>
                </a:solidFill>
                <a:latin typeface="Arial" panose="020B0604020202020204" pitchFamily="34" charset="0"/>
              </a:rPr>
              <a:t>Scott A Murray et al. BMJ 2017;356:bmj.j878</a:t>
            </a:r>
          </a:p>
        </p:txBody>
      </p:sp>
      <p:sp>
        <p:nvSpPr>
          <p:cNvPr id="7174" name="Text Box 5"/>
          <p:cNvSpPr txBox="1">
            <a:spLocks noChangeArrowheads="1"/>
          </p:cNvSpPr>
          <p:nvPr/>
        </p:nvSpPr>
        <p:spPr bwMode="auto">
          <a:xfrm>
            <a:off x="1622447" y="6613542"/>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marL="77761" indent="-77761" defTabSz="414726" fontAlgn="base" hangingPunct="0">
              <a:spcBef>
                <a:spcPct val="0"/>
              </a:spcBef>
              <a:spcAft>
                <a:spcPct val="0"/>
              </a:spcAft>
              <a:tabLst>
                <a:tab pos="656650" algn="l"/>
                <a:tab pos="1313299" algn="l"/>
                <a:tab pos="1969949" algn="l"/>
                <a:tab pos="2626599" algn="l"/>
                <a:tab pos="3283248" algn="l"/>
                <a:tab pos="3939898" algn="l"/>
                <a:tab pos="4596548" algn="l"/>
              </a:tabLst>
              <a:defRPr/>
            </a:pPr>
            <a:r>
              <a:rPr lang="en-GB" altLang="en-US" sz="907">
                <a:solidFill>
                  <a:srgbClr val="000000"/>
                </a:solidFill>
                <a:latin typeface="Arial" panose="020B0604020202020204" pitchFamily="34" charset="0"/>
              </a:rPr>
              <a:t>©2017 by British Medical Journal Publishing Group</a:t>
            </a:r>
          </a:p>
        </p:txBody>
      </p:sp>
      <p:pic>
        <p:nvPicPr>
          <p:cNvPr id="7" name="Picture 6">
            <a:extLst>
              <a:ext uri="{FF2B5EF4-FFF2-40B4-BE49-F238E27FC236}">
                <a16:creationId xmlns:a16="http://schemas.microsoft.com/office/drawing/2014/main" id="{3F74618D-E824-4D8B-B778-8EF3AD0CB45F}"/>
              </a:ext>
            </a:extLst>
          </p:cNvPr>
          <p:cNvPicPr>
            <a:picLocks noChangeAspect="1"/>
          </p:cNvPicPr>
          <p:nvPr/>
        </p:nvPicPr>
        <p:blipFill>
          <a:blip r:embed="rId5"/>
          <a:stretch>
            <a:fillRect/>
          </a:stretch>
        </p:blipFill>
        <p:spPr>
          <a:xfrm>
            <a:off x="8328248" y="3068960"/>
            <a:ext cx="755970" cy="512108"/>
          </a:xfrm>
          <a:prstGeom prst="rect">
            <a:avLst/>
          </a:prstGeom>
        </p:spPr>
      </p:pic>
    </p:spTree>
    <p:extLst>
      <p:ext uri="{BB962C8B-B14F-4D97-AF65-F5344CB8AC3E}">
        <p14:creationId xmlns:p14="http://schemas.microsoft.com/office/powerpoint/2010/main" val="1653609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D687-92BD-D1EB-8F96-D5E9A5E21E71}"/>
              </a:ext>
            </a:extLst>
          </p:cNvPr>
          <p:cNvSpPr>
            <a:spLocks noGrp="1"/>
          </p:cNvSpPr>
          <p:nvPr>
            <p:ph type="title"/>
          </p:nvPr>
        </p:nvSpPr>
        <p:spPr/>
        <p:txBody>
          <a:bodyPr>
            <a:normAutofit fontScale="90000"/>
          </a:bodyPr>
          <a:lstStyle/>
          <a:p>
            <a:r>
              <a:rPr lang="en-US" dirty="0"/>
              <a:t>Care-givers trajectory</a:t>
            </a:r>
            <a:br>
              <a:rPr lang="en-US" dirty="0"/>
            </a:b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Fluctuations of physical, psychological, social and spiritual wellbeing in family carers of patients with lung cancer.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Content Placeholder 3">
            <a:extLst>
              <a:ext uri="{FF2B5EF4-FFF2-40B4-BE49-F238E27FC236}">
                <a16:creationId xmlns:a16="http://schemas.microsoft.com/office/drawing/2014/main" id="{632E3854-CF37-FE06-E3A8-B17580D3252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7441" y="1429016"/>
            <a:ext cx="7301171" cy="5179269"/>
          </a:xfrm>
          <a:prstGeom prst="rect">
            <a:avLst/>
          </a:prstGeom>
          <a:noFill/>
          <a:ln>
            <a:noFill/>
          </a:ln>
          <a:effectLst/>
        </p:spPr>
      </p:pic>
    </p:spTree>
    <p:extLst>
      <p:ext uri="{BB962C8B-B14F-4D97-AF65-F5344CB8AC3E}">
        <p14:creationId xmlns:p14="http://schemas.microsoft.com/office/powerpoint/2010/main" val="601510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16A2-0A1A-E1F6-C2F1-FFB792BD90B7}"/>
              </a:ext>
            </a:extLst>
          </p:cNvPr>
          <p:cNvSpPr>
            <a:spLocks noGrp="1"/>
          </p:cNvSpPr>
          <p:nvPr>
            <p:ph type="title"/>
          </p:nvPr>
        </p:nvSpPr>
        <p:spPr/>
        <p:txBody>
          <a:bodyPr/>
          <a:lstStyle/>
          <a:p>
            <a:r>
              <a:rPr lang="en-US" dirty="0"/>
              <a:t>4. All settings</a:t>
            </a:r>
          </a:p>
        </p:txBody>
      </p:sp>
      <p:sp>
        <p:nvSpPr>
          <p:cNvPr id="3" name="Content Placeholder 2">
            <a:extLst>
              <a:ext uri="{FF2B5EF4-FFF2-40B4-BE49-F238E27FC236}">
                <a16:creationId xmlns:a16="http://schemas.microsoft.com/office/drawing/2014/main" id="{9CBECB75-D2B6-4D55-D13B-95E245251CD9}"/>
              </a:ext>
            </a:extLst>
          </p:cNvPr>
          <p:cNvSpPr>
            <a:spLocks noGrp="1"/>
          </p:cNvSpPr>
          <p:nvPr>
            <p:ph idx="1"/>
          </p:nvPr>
        </p:nvSpPr>
        <p:spPr/>
        <p:txBody>
          <a:bodyPr/>
          <a:lstStyle/>
          <a:p>
            <a:r>
              <a:rPr lang="en-GB" b="1" dirty="0"/>
              <a:t>Primary care </a:t>
            </a:r>
            <a:r>
              <a:rPr lang="en-GB" dirty="0"/>
              <a:t>-  in clinics, community, in care homes – nursing and residential</a:t>
            </a:r>
          </a:p>
          <a:p>
            <a:r>
              <a:rPr lang="en-GB" b="1" dirty="0"/>
              <a:t>In hospital - </a:t>
            </a:r>
            <a:r>
              <a:rPr lang="en-GB" dirty="0"/>
              <a:t>wards and clinics</a:t>
            </a:r>
          </a:p>
          <a:p>
            <a:r>
              <a:rPr lang="en-GB" b="1" dirty="0"/>
              <a:t>In hospices –</a:t>
            </a:r>
            <a:r>
              <a:rPr lang="en-GB" dirty="0"/>
              <a:t>but remember all illnesses</a:t>
            </a:r>
          </a:p>
          <a:p>
            <a:pPr>
              <a:buNone/>
            </a:pPr>
            <a:endParaRPr lang="en-GB" dirty="0"/>
          </a:p>
          <a:p>
            <a:r>
              <a:rPr lang="en-GB" b="1" dirty="0"/>
              <a:t>Unscheduled / out-of-hours / emergency care</a:t>
            </a:r>
          </a:p>
          <a:p>
            <a:endParaRPr lang="en-US" dirty="0"/>
          </a:p>
        </p:txBody>
      </p:sp>
    </p:spTree>
    <p:extLst>
      <p:ext uri="{BB962C8B-B14F-4D97-AF65-F5344CB8AC3E}">
        <p14:creationId xmlns:p14="http://schemas.microsoft.com/office/powerpoint/2010/main" val="1520649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8229600" cy="1143000"/>
          </a:xfrm>
        </p:spPr>
        <p:txBody>
          <a:bodyPr/>
          <a:lstStyle/>
          <a:p>
            <a:r>
              <a:rPr lang="en-IN" dirty="0"/>
              <a:t>Palliative care service models</a:t>
            </a:r>
            <a:endParaRPr lang="en-US" dirty="0"/>
          </a:p>
        </p:txBody>
      </p:sp>
      <p:pic>
        <p:nvPicPr>
          <p:cNvPr id="2050" name="Picture 2"/>
          <p:cNvPicPr>
            <a:picLocks noGrp="1" noChangeAspect="1" noChangeArrowheads="1"/>
          </p:cNvPicPr>
          <p:nvPr>
            <p:ph idx="1"/>
          </p:nvPr>
        </p:nvPicPr>
        <p:blipFill>
          <a:blip r:embed="rId3"/>
          <a:srcRect l="18432" t="13574" r="14644" b="24868"/>
          <a:stretch>
            <a:fillRect/>
          </a:stretch>
        </p:blipFill>
        <p:spPr bwMode="auto">
          <a:xfrm>
            <a:off x="1938366" y="857232"/>
            <a:ext cx="8315268" cy="5577556"/>
          </a:xfrm>
          <a:prstGeom prst="rect">
            <a:avLst/>
          </a:prstGeom>
          <a:noFill/>
          <a:ln w="9525">
            <a:noFill/>
            <a:miter lim="800000"/>
            <a:headEnd/>
            <a:tailEnd/>
          </a:ln>
          <a:effectLst/>
        </p:spPr>
      </p:pic>
      <p:sp>
        <p:nvSpPr>
          <p:cNvPr id="5" name="TextBox 4"/>
          <p:cNvSpPr txBox="1"/>
          <p:nvPr/>
        </p:nvSpPr>
        <p:spPr>
          <a:xfrm>
            <a:off x="1524000" y="6357958"/>
            <a:ext cx="9144000" cy="553998"/>
          </a:xfrm>
          <a:prstGeom prst="rect">
            <a:avLst/>
          </a:prstGeom>
          <a:noFill/>
        </p:spPr>
        <p:txBody>
          <a:bodyPr wrap="square" rtlCol="0">
            <a:spAutoFit/>
          </a:bodyPr>
          <a:lstStyle/>
          <a:p>
            <a:r>
              <a:rPr lang="en-US" sz="1000" dirty="0" err="1"/>
              <a:t>Hui</a:t>
            </a:r>
            <a:r>
              <a:rPr lang="en-US" sz="1000" dirty="0"/>
              <a:t> D, </a:t>
            </a:r>
            <a:r>
              <a:rPr lang="en-US" sz="1000" dirty="0" err="1"/>
              <a:t>Bruera</a:t>
            </a:r>
            <a:r>
              <a:rPr lang="en-US" sz="1000" dirty="0"/>
              <a:t> E. Models of Palliative Care Delivery for Patients With Cancer. </a:t>
            </a:r>
            <a:r>
              <a:rPr lang="en-US" sz="1000" i="1" dirty="0"/>
              <a:t>J </a:t>
            </a:r>
            <a:r>
              <a:rPr lang="en-US" sz="1000" i="1" dirty="0" err="1"/>
              <a:t>Clin</a:t>
            </a:r>
            <a:r>
              <a:rPr lang="en-US" sz="1000" i="1" dirty="0"/>
              <a:t> </a:t>
            </a:r>
            <a:r>
              <a:rPr lang="en-US" sz="1000" i="1" dirty="0" err="1"/>
              <a:t>Oncol</a:t>
            </a:r>
            <a:r>
              <a:rPr lang="en-US" sz="1000" dirty="0"/>
              <a:t>. 2020;38(9):852-865</a:t>
            </a:r>
          </a:p>
          <a:p>
            <a:r>
              <a:rPr lang="en-US" sz="1000" dirty="0"/>
              <a:t>Mathews J, et al. Models of Integration of Specialized Palliative Care with Oncology. </a:t>
            </a:r>
            <a:r>
              <a:rPr lang="en-US" sz="1000" i="1" dirty="0" err="1"/>
              <a:t>Curr</a:t>
            </a:r>
            <a:r>
              <a:rPr lang="en-US" sz="1000" i="1" dirty="0"/>
              <a:t> Treat Options </a:t>
            </a:r>
            <a:r>
              <a:rPr lang="en-US" sz="1000" i="1" dirty="0" err="1"/>
              <a:t>Oncol</a:t>
            </a:r>
            <a:r>
              <a:rPr lang="en-US" sz="1000" dirty="0"/>
              <a:t>. 2021;22(5):44. Published 2021 Apr 8. </a:t>
            </a:r>
          </a:p>
          <a:p>
            <a:endParaRPr lang="en-US" sz="1000" dirty="0"/>
          </a:p>
        </p:txBody>
      </p:sp>
      <p:sp>
        <p:nvSpPr>
          <p:cNvPr id="6" name="TextBox 5"/>
          <p:cNvSpPr txBox="1"/>
          <p:nvPr/>
        </p:nvSpPr>
        <p:spPr>
          <a:xfrm>
            <a:off x="5381620" y="3643314"/>
            <a:ext cx="3571900" cy="523220"/>
          </a:xfrm>
          <a:prstGeom prst="rect">
            <a:avLst/>
          </a:prstGeom>
          <a:noFill/>
        </p:spPr>
        <p:txBody>
          <a:bodyPr wrap="square" rtlCol="0">
            <a:spAutoFit/>
          </a:bodyPr>
          <a:lstStyle/>
          <a:p>
            <a:r>
              <a:rPr lang="en-IN" sz="2800" dirty="0">
                <a:solidFill>
                  <a:srgbClr val="C00000"/>
                </a:solidFill>
              </a:rPr>
              <a:t>Tele-health</a:t>
            </a:r>
            <a:endParaRPr lang="en-US" sz="2800"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A704D-6727-8358-3B26-9618A3FCCED7}"/>
              </a:ext>
            </a:extLst>
          </p:cNvPr>
          <p:cNvSpPr>
            <a:spLocks noGrp="1"/>
          </p:cNvSpPr>
          <p:nvPr>
            <p:ph type="title"/>
          </p:nvPr>
        </p:nvSpPr>
        <p:spPr>
          <a:xfrm>
            <a:off x="1136397" y="502021"/>
            <a:ext cx="6035584" cy="1642969"/>
          </a:xfrm>
        </p:spPr>
        <p:txBody>
          <a:bodyPr anchor="b">
            <a:normAutofit/>
          </a:bodyPr>
          <a:lstStyle/>
          <a:p>
            <a:r>
              <a:rPr lang="en-US" sz="4000" dirty="0"/>
              <a:t>5. All nations and countries</a:t>
            </a:r>
          </a:p>
        </p:txBody>
      </p:sp>
      <p:sp>
        <p:nvSpPr>
          <p:cNvPr id="3" name="Content Placeholder 2">
            <a:extLst>
              <a:ext uri="{FF2B5EF4-FFF2-40B4-BE49-F238E27FC236}">
                <a16:creationId xmlns:a16="http://schemas.microsoft.com/office/drawing/2014/main" id="{4A68FCD5-8119-9E40-B215-F670E523E9D0}"/>
              </a:ext>
            </a:extLst>
          </p:cNvPr>
          <p:cNvSpPr>
            <a:spLocks noGrp="1"/>
          </p:cNvSpPr>
          <p:nvPr>
            <p:ph idx="1"/>
          </p:nvPr>
        </p:nvSpPr>
        <p:spPr>
          <a:xfrm>
            <a:off x="1136397" y="2418408"/>
            <a:ext cx="4959603" cy="3522569"/>
          </a:xfrm>
        </p:spPr>
        <p:txBody>
          <a:bodyPr anchor="t">
            <a:normAutofit/>
          </a:bodyPr>
          <a:lstStyle/>
          <a:p>
            <a:r>
              <a:rPr lang="en-GB" sz="2400" dirty="0"/>
              <a:t>High income</a:t>
            </a:r>
          </a:p>
          <a:p>
            <a:r>
              <a:rPr lang="en-GB" sz="2400" dirty="0"/>
              <a:t>Low and middle income</a:t>
            </a:r>
          </a:p>
          <a:p>
            <a:endParaRPr lang="en-US" sz="2000" dirty="0"/>
          </a:p>
        </p:txBody>
      </p:sp>
      <p:pic>
        <p:nvPicPr>
          <p:cNvPr id="4" name="Picture 3" descr="C:\Users\medward1\AppData\Local\Temp\globe-2.jpg">
            <a:extLst>
              <a:ext uri="{FF2B5EF4-FFF2-40B4-BE49-F238E27FC236}">
                <a16:creationId xmlns:a16="http://schemas.microsoft.com/office/drawing/2014/main" id="{1B4C6170-682C-BE7F-A272-B3BABBC8B0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042" r="5042"/>
          <a:stretch>
            <a:fillRect/>
          </a:stretch>
        </p:blipFill>
        <p:spPr bwMode="auto">
          <a:xfrm>
            <a:off x="6512442" y="1053004"/>
            <a:ext cx="5201023" cy="43382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606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6979-FA15-95CF-447E-7E2B04E38DD5}"/>
              </a:ext>
            </a:extLst>
          </p:cNvPr>
          <p:cNvSpPr>
            <a:spLocks noGrp="1"/>
          </p:cNvSpPr>
          <p:nvPr>
            <p:ph type="title"/>
          </p:nvPr>
        </p:nvSpPr>
        <p:spPr>
          <a:xfrm>
            <a:off x="839788" y="188138"/>
            <a:ext cx="10515600" cy="1325563"/>
          </a:xfrm>
        </p:spPr>
        <p:txBody>
          <a:bodyPr/>
          <a:lstStyle/>
          <a:p>
            <a:pPr algn="ctr"/>
            <a:r>
              <a:rPr lang="en-IN" dirty="0"/>
              <a:t>Barriers to integration</a:t>
            </a:r>
            <a:endParaRPr lang="en-US" dirty="0"/>
          </a:p>
        </p:txBody>
      </p:sp>
      <p:sp>
        <p:nvSpPr>
          <p:cNvPr id="3" name="Text Placeholder 2">
            <a:extLst>
              <a:ext uri="{FF2B5EF4-FFF2-40B4-BE49-F238E27FC236}">
                <a16:creationId xmlns:a16="http://schemas.microsoft.com/office/drawing/2014/main" id="{27612BA5-5A12-0FF5-973C-EAD0C9625A57}"/>
              </a:ext>
            </a:extLst>
          </p:cNvPr>
          <p:cNvSpPr>
            <a:spLocks noGrp="1"/>
          </p:cNvSpPr>
          <p:nvPr>
            <p:ph type="body" idx="1"/>
          </p:nvPr>
        </p:nvSpPr>
        <p:spPr/>
        <p:txBody>
          <a:bodyPr/>
          <a:lstStyle/>
          <a:p>
            <a:r>
              <a:rPr lang="en-US" dirty="0"/>
              <a:t>Health care professional</a:t>
            </a:r>
          </a:p>
          <a:p>
            <a:endParaRPr lang="en-US" dirty="0"/>
          </a:p>
        </p:txBody>
      </p:sp>
      <p:sp>
        <p:nvSpPr>
          <p:cNvPr id="4" name="Content Placeholder 3">
            <a:extLst>
              <a:ext uri="{FF2B5EF4-FFF2-40B4-BE49-F238E27FC236}">
                <a16:creationId xmlns:a16="http://schemas.microsoft.com/office/drawing/2014/main" id="{99C907C7-702D-4ABB-D977-80286668E11C}"/>
              </a:ext>
            </a:extLst>
          </p:cNvPr>
          <p:cNvSpPr>
            <a:spLocks noGrp="1"/>
          </p:cNvSpPr>
          <p:nvPr>
            <p:ph sz="half" idx="2"/>
          </p:nvPr>
        </p:nvSpPr>
        <p:spPr>
          <a:xfrm>
            <a:off x="839788" y="2016087"/>
            <a:ext cx="5157787" cy="4173576"/>
          </a:xfrm>
        </p:spPr>
        <p:txBody>
          <a:bodyPr>
            <a:normAutofit fontScale="92500" lnSpcReduction="10000"/>
          </a:bodyPr>
          <a:lstStyle/>
          <a:p>
            <a:r>
              <a:rPr lang="en-IN" dirty="0">
                <a:solidFill>
                  <a:srgbClr val="C00000"/>
                </a:solidFill>
              </a:rPr>
              <a:t>Stigma –” palliative care” term – equate to end of life care</a:t>
            </a:r>
          </a:p>
          <a:p>
            <a:r>
              <a:rPr lang="en-US" dirty="0"/>
              <a:t>Incompatible with disease treatment</a:t>
            </a:r>
          </a:p>
          <a:p>
            <a:r>
              <a:rPr lang="en-IN" dirty="0"/>
              <a:t>Will destroy patient’s hope</a:t>
            </a:r>
          </a:p>
          <a:p>
            <a:r>
              <a:rPr lang="en-IN" dirty="0"/>
              <a:t>Form of abandonment</a:t>
            </a:r>
          </a:p>
          <a:p>
            <a:r>
              <a:rPr lang="en-US" dirty="0"/>
              <a:t>Fear of eroding the doctor -patient relationship</a:t>
            </a:r>
          </a:p>
          <a:p>
            <a:r>
              <a:rPr lang="en-US" dirty="0"/>
              <a:t>Lack of confidence - initiating referral discussions </a:t>
            </a:r>
          </a:p>
          <a:p>
            <a:endParaRPr lang="en-US" dirty="0"/>
          </a:p>
        </p:txBody>
      </p:sp>
      <p:sp>
        <p:nvSpPr>
          <p:cNvPr id="5" name="Text Placeholder 4">
            <a:extLst>
              <a:ext uri="{FF2B5EF4-FFF2-40B4-BE49-F238E27FC236}">
                <a16:creationId xmlns:a16="http://schemas.microsoft.com/office/drawing/2014/main" id="{3AFA4D4D-65D6-13E3-0ECB-16EAA2F575B7}"/>
              </a:ext>
            </a:extLst>
          </p:cNvPr>
          <p:cNvSpPr>
            <a:spLocks noGrp="1"/>
          </p:cNvSpPr>
          <p:nvPr>
            <p:ph type="body" sz="quarter" idx="3"/>
          </p:nvPr>
        </p:nvSpPr>
        <p:spPr/>
        <p:txBody>
          <a:bodyPr/>
          <a:lstStyle/>
          <a:p>
            <a:r>
              <a:rPr lang="en-US" dirty="0"/>
              <a:t>Patient/ care-giver</a:t>
            </a:r>
          </a:p>
          <a:p>
            <a:endParaRPr lang="en-US" dirty="0"/>
          </a:p>
        </p:txBody>
      </p:sp>
      <p:sp>
        <p:nvSpPr>
          <p:cNvPr id="6" name="Content Placeholder 5">
            <a:extLst>
              <a:ext uri="{FF2B5EF4-FFF2-40B4-BE49-F238E27FC236}">
                <a16:creationId xmlns:a16="http://schemas.microsoft.com/office/drawing/2014/main" id="{10142DEB-506A-2A42-D9FF-C3B9C9B3CAA7}"/>
              </a:ext>
            </a:extLst>
          </p:cNvPr>
          <p:cNvSpPr>
            <a:spLocks noGrp="1"/>
          </p:cNvSpPr>
          <p:nvPr>
            <p:ph sz="quarter" idx="4"/>
          </p:nvPr>
        </p:nvSpPr>
        <p:spPr>
          <a:xfrm>
            <a:off x="6172200" y="2291508"/>
            <a:ext cx="5183188" cy="3898155"/>
          </a:xfrm>
        </p:spPr>
        <p:txBody>
          <a:bodyPr>
            <a:normAutofit/>
          </a:bodyPr>
          <a:lstStyle/>
          <a:p>
            <a:r>
              <a:rPr lang="en-IN" dirty="0">
                <a:solidFill>
                  <a:srgbClr val="C00000"/>
                </a:solidFill>
              </a:rPr>
              <a:t>Stigma –” palliative care” – equate to end of life care</a:t>
            </a:r>
          </a:p>
          <a:p>
            <a:pPr marL="0" indent="0">
              <a:buNone/>
            </a:pPr>
            <a:endParaRPr lang="en-IN" dirty="0"/>
          </a:p>
          <a:p>
            <a:r>
              <a:rPr lang="en-IN" dirty="0"/>
              <a:t>Less awareness</a:t>
            </a:r>
          </a:p>
          <a:p>
            <a:endParaRPr lang="en-US" dirty="0"/>
          </a:p>
          <a:p>
            <a:endParaRPr lang="en-IN" dirty="0"/>
          </a:p>
          <a:p>
            <a:r>
              <a:rPr lang="en-IN" dirty="0"/>
              <a:t>Palliative care team seen as “pain team”</a:t>
            </a:r>
          </a:p>
          <a:p>
            <a:endParaRPr lang="en-IN" dirty="0"/>
          </a:p>
          <a:p>
            <a:endParaRPr lang="en-US" dirty="0"/>
          </a:p>
        </p:txBody>
      </p:sp>
      <p:sp>
        <p:nvSpPr>
          <p:cNvPr id="7" name="TextBox 6">
            <a:extLst>
              <a:ext uri="{FF2B5EF4-FFF2-40B4-BE49-F238E27FC236}">
                <a16:creationId xmlns:a16="http://schemas.microsoft.com/office/drawing/2014/main" id="{639C7957-9C96-16BA-29DB-5F5AE8576C90}"/>
              </a:ext>
            </a:extLst>
          </p:cNvPr>
          <p:cNvSpPr txBox="1"/>
          <p:nvPr/>
        </p:nvSpPr>
        <p:spPr>
          <a:xfrm>
            <a:off x="574431" y="6247694"/>
            <a:ext cx="11172092" cy="553998"/>
          </a:xfrm>
          <a:prstGeom prst="rect">
            <a:avLst/>
          </a:prstGeom>
          <a:noFill/>
        </p:spPr>
        <p:txBody>
          <a:bodyPr wrap="square" rtlCol="0">
            <a:spAutoFit/>
          </a:bodyPr>
          <a:lstStyle/>
          <a:p>
            <a:r>
              <a:rPr lang="en-US" sz="1000" i="1" dirty="0" err="1">
                <a:solidFill>
                  <a:srgbClr val="0070C0"/>
                </a:solidFill>
              </a:rPr>
              <a:t>Dalal</a:t>
            </a:r>
            <a:r>
              <a:rPr lang="en-US" sz="1000" i="1" dirty="0">
                <a:solidFill>
                  <a:srgbClr val="0070C0"/>
                </a:solidFill>
              </a:rPr>
              <a:t> S, </a:t>
            </a:r>
            <a:r>
              <a:rPr lang="en-US" sz="1000" i="1" dirty="0" err="1">
                <a:solidFill>
                  <a:srgbClr val="0070C0"/>
                </a:solidFill>
              </a:rPr>
              <a:t>Palla</a:t>
            </a:r>
            <a:r>
              <a:rPr lang="en-US" sz="1000" i="1" dirty="0">
                <a:solidFill>
                  <a:srgbClr val="0070C0"/>
                </a:solidFill>
              </a:rPr>
              <a:t> S, </a:t>
            </a:r>
            <a:r>
              <a:rPr lang="en-US" sz="1000" i="1" dirty="0" err="1">
                <a:solidFill>
                  <a:srgbClr val="0070C0"/>
                </a:solidFill>
              </a:rPr>
              <a:t>Hui</a:t>
            </a:r>
            <a:r>
              <a:rPr lang="en-US" sz="1000" i="1" dirty="0">
                <a:solidFill>
                  <a:srgbClr val="0070C0"/>
                </a:solidFill>
              </a:rPr>
              <a:t> D, et al: Association between a name change from palliative to supportive care and the timing of patient referrals at a comprehensive cancer center. Oncologist 16:105-111, 2011 </a:t>
            </a:r>
          </a:p>
          <a:p>
            <a:r>
              <a:rPr lang="en-US" sz="1000" i="1" dirty="0" err="1">
                <a:solidFill>
                  <a:srgbClr val="0070C0"/>
                </a:solidFill>
              </a:rPr>
              <a:t>Fadul</a:t>
            </a:r>
            <a:r>
              <a:rPr lang="en-US" sz="1000" i="1" dirty="0">
                <a:solidFill>
                  <a:srgbClr val="0070C0"/>
                </a:solidFill>
              </a:rPr>
              <a:t> N, </a:t>
            </a:r>
            <a:r>
              <a:rPr lang="en-US" sz="1000" i="1" dirty="0" err="1">
                <a:solidFill>
                  <a:srgbClr val="0070C0"/>
                </a:solidFill>
              </a:rPr>
              <a:t>Elsayem</a:t>
            </a:r>
            <a:r>
              <a:rPr lang="en-US" sz="1000" i="1" dirty="0">
                <a:solidFill>
                  <a:srgbClr val="0070C0"/>
                </a:solidFill>
              </a:rPr>
              <a:t> A, Palmer JL, et al: Supportive versus palliative care: What’s in a name?—A survey of medical oncologists and midlevel providers at a comprehensive cancer center. Cancer 115:2013-2021, 2009</a:t>
            </a:r>
            <a:endParaRPr lang="en-IN" sz="1000" i="1" dirty="0">
              <a:solidFill>
                <a:srgbClr val="0070C0"/>
              </a:solidFill>
            </a:endParaRPr>
          </a:p>
          <a:p>
            <a:endParaRPr lang="en-US" sz="1000" i="1" dirty="0">
              <a:solidFill>
                <a:srgbClr val="0070C0"/>
              </a:solidFill>
            </a:endParaRPr>
          </a:p>
        </p:txBody>
      </p:sp>
    </p:spTree>
    <p:extLst>
      <p:ext uri="{BB962C8B-B14F-4D97-AF65-F5344CB8AC3E}">
        <p14:creationId xmlns:p14="http://schemas.microsoft.com/office/powerpoint/2010/main" val="614906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69475" y="52245"/>
            <a:ext cx="5914757" cy="6521939"/>
          </a:xfrm>
          <a:prstGeom prst="rect">
            <a:avLst/>
          </a:prstGeom>
        </p:spPr>
      </p:pic>
      <p:pic>
        <p:nvPicPr>
          <p:cNvPr id="2" name="Audio 1">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9840155"/>
      </p:ext>
    </p:extLst>
  </p:cSld>
  <p:clrMapOvr>
    <a:masterClrMapping/>
  </p:clrMapOvr>
  <mc:AlternateContent xmlns:mc="http://schemas.openxmlformats.org/markup-compatibility/2006" xmlns:p14="http://schemas.microsoft.com/office/powerpoint/2010/main">
    <mc:Choice Requires="p14">
      <p:transition spd="slow" p14:dur="2000" advTm="74630"/>
    </mc:Choice>
    <mc:Fallback xmlns="">
      <p:transition spd="slow" advTm="7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9"/>
            <a:ext cx="3374136" cy="5567891"/>
          </a:xfrm>
        </p:spPr>
        <p:txBody>
          <a:bodyPr>
            <a:normAutofit/>
          </a:bodyPr>
          <a:lstStyle/>
          <a:p>
            <a:r>
              <a:rPr lang="en-IN" sz="5200"/>
              <a:t>To conclude</a:t>
            </a:r>
            <a:endParaRPr lang="en-US" sz="5200"/>
          </a:p>
        </p:txBody>
      </p:sp>
      <p:graphicFrame>
        <p:nvGraphicFramePr>
          <p:cNvPr id="5" name="Content Placeholder 2">
            <a:extLst>
              <a:ext uri="{FF2B5EF4-FFF2-40B4-BE49-F238E27FC236}">
                <a16:creationId xmlns:a16="http://schemas.microsoft.com/office/drawing/2014/main" id="{A5647009-04B0-A8CE-EEE8-0E97440DBDC9}"/>
              </a:ext>
            </a:extLst>
          </p:cNvPr>
          <p:cNvGraphicFramePr>
            <a:graphicFrameLocks noGrp="1"/>
          </p:cNvGraphicFramePr>
          <p:nvPr>
            <p:ph idx="1"/>
            <p:extLst>
              <p:ext uri="{D42A27DB-BD31-4B8C-83A1-F6EECF244321}">
                <p14:modId xmlns:p14="http://schemas.microsoft.com/office/powerpoint/2010/main" val="2266669434"/>
              </p:ext>
            </p:extLst>
          </p:nvPr>
        </p:nvGraphicFramePr>
        <p:xfrm>
          <a:off x="5045725" y="620392"/>
          <a:ext cx="6764357"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C3FE9A1-DC17-6544-E2C5-947540980DDF}"/>
              </a:ext>
            </a:extLst>
          </p:cNvPr>
          <p:cNvSpPr txBox="1"/>
          <p:nvPr/>
        </p:nvSpPr>
        <p:spPr>
          <a:xfrm>
            <a:off x="761119" y="5885312"/>
            <a:ext cx="10666711" cy="830997"/>
          </a:xfrm>
          <a:prstGeom prst="rect">
            <a:avLst/>
          </a:prstGeom>
          <a:noFill/>
        </p:spPr>
        <p:txBody>
          <a:bodyPr wrap="square" rtlCol="0">
            <a:spAutoFit/>
          </a:bodyPr>
          <a:lstStyle/>
          <a:p>
            <a:r>
              <a:rPr lang="en-US" sz="2800" i="1" dirty="0">
                <a:solidFill>
                  <a:srgbClr val="0070C0"/>
                </a:solidFill>
              </a:rPr>
              <a:t>“To cure sometimes, to relieve often, to comfort always”</a:t>
            </a:r>
          </a:p>
          <a:p>
            <a:pPr algn="r"/>
            <a:r>
              <a:rPr lang="en-US" sz="2000" dirty="0">
                <a:solidFill>
                  <a:srgbClr val="C00000"/>
                </a:solidFill>
              </a:rPr>
              <a:t>-Dr. Edward Trudeau (1800s)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oom&#10;&#10;Description automatically generated">
            <a:extLst>
              <a:ext uri="{FF2B5EF4-FFF2-40B4-BE49-F238E27FC236}">
                <a16:creationId xmlns:a16="http://schemas.microsoft.com/office/drawing/2014/main" id="{F011F205-1FF9-4D0E-B5AE-12F9EFD5BA1E}"/>
              </a:ext>
            </a:extLst>
          </p:cNvPr>
          <p:cNvPicPr>
            <a:picLocks noChangeAspect="1"/>
          </p:cNvPicPr>
          <p:nvPr/>
        </p:nvPicPr>
        <p:blipFill rotWithShape="1">
          <a:blip r:embed="rId2">
            <a:extLst>
              <a:ext uri="{28A0092B-C50C-407E-A947-70E740481C1C}">
                <a14:useLocalDpi xmlns:a14="http://schemas.microsoft.com/office/drawing/2010/main" val="0"/>
              </a:ext>
            </a:extLst>
          </a:blip>
          <a:srcRect l="17213"/>
          <a:stretch/>
        </p:blipFill>
        <p:spPr>
          <a:xfrm>
            <a:off x="412098" y="2053177"/>
            <a:ext cx="3924292" cy="2761193"/>
          </a:xfrm>
          <a:prstGeom prst="rect">
            <a:avLst/>
          </a:prstGeom>
        </p:spPr>
      </p:pic>
      <p:graphicFrame>
        <p:nvGraphicFramePr>
          <p:cNvPr id="10" name="Content Placeholder 2">
            <a:extLst>
              <a:ext uri="{FF2B5EF4-FFF2-40B4-BE49-F238E27FC236}">
                <a16:creationId xmlns:a16="http://schemas.microsoft.com/office/drawing/2014/main" id="{0163E8B7-932A-0762-D8F6-5E8D45C970AF}"/>
              </a:ext>
            </a:extLst>
          </p:cNvPr>
          <p:cNvGraphicFramePr>
            <a:graphicFrameLocks noGrp="1"/>
          </p:cNvGraphicFramePr>
          <p:nvPr>
            <p:ph idx="1"/>
            <p:extLst>
              <p:ext uri="{D42A27DB-BD31-4B8C-83A1-F6EECF244321}">
                <p14:modId xmlns:p14="http://schemas.microsoft.com/office/powerpoint/2010/main" val="2517745040"/>
              </p:ext>
            </p:extLst>
          </p:nvPr>
        </p:nvGraphicFramePr>
        <p:xfrm>
          <a:off x="5453058" y="0"/>
          <a:ext cx="5118930" cy="6597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6FFCB12-B0D9-415C-ADB6-526DEA39F919}"/>
              </a:ext>
            </a:extLst>
          </p:cNvPr>
          <p:cNvSpPr txBox="1"/>
          <p:nvPr/>
        </p:nvSpPr>
        <p:spPr>
          <a:xfrm>
            <a:off x="682056" y="4475816"/>
            <a:ext cx="3384376" cy="338554"/>
          </a:xfrm>
          <a:prstGeom prst="rect">
            <a:avLst/>
          </a:prstGeom>
          <a:noFill/>
        </p:spPr>
        <p:txBody>
          <a:bodyPr wrap="square" rtlCol="0">
            <a:spAutoFit/>
          </a:bodyPr>
          <a:lstStyle/>
          <a:p>
            <a:r>
              <a:rPr lang="en-US" sz="800" dirty="0"/>
              <a:t>https://thumbs.dreamstime.com/b/vision-letter-cubes-focus-other-cubes-wooden-table-92115875.jpg</a:t>
            </a:r>
          </a:p>
        </p:txBody>
      </p:sp>
    </p:spTree>
    <p:extLst>
      <p:ext uri="{BB962C8B-B14F-4D97-AF65-F5344CB8AC3E}">
        <p14:creationId xmlns:p14="http://schemas.microsoft.com/office/powerpoint/2010/main" val="730930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29437C-9F30-4E41-AFAB-67C13C32ECBB}"/>
              </a:ext>
            </a:extLst>
          </p:cNvPr>
          <p:cNvPicPr>
            <a:picLocks noGrp="1" noChangeAspect="1"/>
          </p:cNvPicPr>
          <p:nvPr>
            <p:ph idx="1"/>
          </p:nvPr>
        </p:nvPicPr>
        <p:blipFill>
          <a:blip r:embed="rId4"/>
          <a:stretch>
            <a:fillRect/>
          </a:stretch>
        </p:blipFill>
        <p:spPr>
          <a:xfrm>
            <a:off x="767409" y="9500"/>
            <a:ext cx="7883215" cy="6858000"/>
          </a:xfrm>
          <a:prstGeom prst="rect">
            <a:avLst/>
          </a:prstGeom>
        </p:spPr>
      </p:pic>
      <p:sp>
        <p:nvSpPr>
          <p:cNvPr id="5" name="TextBox 4">
            <a:extLst>
              <a:ext uri="{FF2B5EF4-FFF2-40B4-BE49-F238E27FC236}">
                <a16:creationId xmlns:a16="http://schemas.microsoft.com/office/drawing/2014/main" id="{C071C38D-070B-4DBB-A436-8D6DFBB12203}"/>
              </a:ext>
            </a:extLst>
          </p:cNvPr>
          <p:cNvSpPr txBox="1"/>
          <p:nvPr/>
        </p:nvSpPr>
        <p:spPr>
          <a:xfrm>
            <a:off x="2135560" y="2492896"/>
            <a:ext cx="1740674" cy="369332"/>
          </a:xfrm>
          <a:prstGeom prst="rect">
            <a:avLst/>
          </a:prstGeom>
          <a:noFill/>
        </p:spPr>
        <p:txBody>
          <a:bodyPr wrap="square" rtlCol="0">
            <a:spAutoFit/>
          </a:bodyPr>
          <a:lstStyle/>
          <a:p>
            <a:pPr>
              <a:defRPr/>
            </a:pPr>
            <a:r>
              <a:rPr lang="en-GB" dirty="0">
                <a:solidFill>
                  <a:prstClr val="black"/>
                </a:solidFill>
                <a:latin typeface="Calibri" panose="020F0502020204030204"/>
              </a:rPr>
              <a:t>September2018</a:t>
            </a:r>
          </a:p>
        </p:txBody>
      </p:sp>
      <p:pic>
        <p:nvPicPr>
          <p:cNvPr id="6" name="5C648D51-B9FA-40CB-8325-8236ABDF4651" descr="77A64A15-BCDC-49D3-A8E3-2A6E0EFB4D1D@ed">
            <a:extLst>
              <a:ext uri="{FF2B5EF4-FFF2-40B4-BE49-F238E27FC236}">
                <a16:creationId xmlns:a16="http://schemas.microsoft.com/office/drawing/2014/main" id="{834C0F30-AE56-49B4-B6C4-9910C41013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70"/>
          <a:stretch/>
        </p:blipFill>
        <p:spPr bwMode="auto">
          <a:xfrm>
            <a:off x="7396048" y="662176"/>
            <a:ext cx="319464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0624193"/>
      </p:ext>
    </p:extLst>
  </p:cSld>
  <p:clrMapOvr>
    <a:masterClrMapping/>
  </p:clrMapOvr>
  <mc:AlternateContent xmlns:mc="http://schemas.openxmlformats.org/markup-compatibility/2006" xmlns:p14="http://schemas.microsoft.com/office/powerpoint/2010/main">
    <mc:Choice Requires="p14">
      <p:transition spd="slow" p14:dur="2000" advTm="28263"/>
    </mc:Choice>
    <mc:Fallback xmlns="">
      <p:transition spd="slow" advTm="2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5" y="0"/>
            <a:ext cx="11054861" cy="1143000"/>
          </a:xfrm>
        </p:spPr>
        <p:txBody>
          <a:bodyPr>
            <a:normAutofit/>
          </a:bodyPr>
          <a:lstStyle/>
          <a:p>
            <a:r>
              <a:rPr lang="en-IN" dirty="0"/>
              <a:t>Palliative care – when?</a:t>
            </a:r>
            <a:endParaRPr lang="en-US" dirty="0"/>
          </a:p>
        </p:txBody>
      </p:sp>
      <p:pic>
        <p:nvPicPr>
          <p:cNvPr id="3075" name="Picture 3"/>
          <p:cNvPicPr>
            <a:picLocks noGrp="1" noChangeAspect="1" noChangeArrowheads="1"/>
          </p:cNvPicPr>
          <p:nvPr>
            <p:ph idx="1"/>
          </p:nvPr>
        </p:nvPicPr>
        <p:blipFill>
          <a:blip r:embed="rId3"/>
          <a:srcRect l="14695" t="19267" r="15954" b="20133"/>
          <a:stretch>
            <a:fillRect/>
          </a:stretch>
        </p:blipFill>
        <p:spPr bwMode="auto">
          <a:xfrm>
            <a:off x="292100" y="1309816"/>
            <a:ext cx="6794500" cy="4749650"/>
          </a:xfrm>
          <a:prstGeom prst="rect">
            <a:avLst/>
          </a:prstGeom>
          <a:noFill/>
          <a:ln w="9525">
            <a:noFill/>
            <a:miter lim="800000"/>
            <a:headEnd/>
            <a:tailEnd/>
          </a:ln>
          <a:effectLst/>
        </p:spPr>
      </p:pic>
      <p:sp>
        <p:nvSpPr>
          <p:cNvPr id="4" name="TextBox 3"/>
          <p:cNvSpPr txBox="1"/>
          <p:nvPr/>
        </p:nvSpPr>
        <p:spPr>
          <a:xfrm>
            <a:off x="298914" y="6334780"/>
            <a:ext cx="7072330" cy="523220"/>
          </a:xfrm>
          <a:prstGeom prst="rect">
            <a:avLst/>
          </a:prstGeom>
          <a:noFill/>
        </p:spPr>
        <p:txBody>
          <a:bodyPr wrap="square" rtlCol="0">
            <a:spAutoFit/>
          </a:bodyPr>
          <a:lstStyle/>
          <a:p>
            <a:r>
              <a:rPr lang="en-US" sz="1000" i="1" dirty="0" err="1">
                <a:solidFill>
                  <a:srgbClr val="00B0F0"/>
                </a:solidFill>
              </a:rPr>
              <a:t>Temel</a:t>
            </a:r>
            <a:r>
              <a:rPr lang="en-US" sz="1000" i="1" dirty="0">
                <a:solidFill>
                  <a:srgbClr val="00B0F0"/>
                </a:solidFill>
              </a:rPr>
              <a:t> JS, </a:t>
            </a:r>
            <a:r>
              <a:rPr lang="en-US" sz="1000" i="1" dirty="0" err="1">
                <a:solidFill>
                  <a:srgbClr val="00B0F0"/>
                </a:solidFill>
              </a:rPr>
              <a:t>Petrillo</a:t>
            </a:r>
            <a:r>
              <a:rPr lang="en-US" sz="1000" i="1" dirty="0">
                <a:solidFill>
                  <a:srgbClr val="00B0F0"/>
                </a:solidFill>
              </a:rPr>
              <a:t> LA, Greer JA: Patient-centered palliative care for patients with advanced lung cancer. J </a:t>
            </a:r>
            <a:r>
              <a:rPr lang="en-US" sz="1000" i="1" dirty="0" err="1">
                <a:solidFill>
                  <a:srgbClr val="00B0F0"/>
                </a:solidFill>
              </a:rPr>
              <a:t>Clin</a:t>
            </a:r>
            <a:r>
              <a:rPr lang="en-US" sz="1000" i="1" dirty="0">
                <a:solidFill>
                  <a:srgbClr val="00B0F0"/>
                </a:solidFill>
              </a:rPr>
              <a:t> </a:t>
            </a:r>
            <a:r>
              <a:rPr lang="en-US" sz="1000" i="1" dirty="0" err="1">
                <a:solidFill>
                  <a:srgbClr val="00B0F0"/>
                </a:solidFill>
              </a:rPr>
              <a:t>Oncol</a:t>
            </a:r>
            <a:r>
              <a:rPr lang="en-US" sz="1000" i="1" dirty="0">
                <a:solidFill>
                  <a:srgbClr val="00B0F0"/>
                </a:solidFill>
              </a:rPr>
              <a:t> 40:626-634, 2022</a:t>
            </a:r>
          </a:p>
          <a:p>
            <a:endParaRPr lang="en-US" i="1" dirty="0">
              <a:solidFill>
                <a:srgbClr val="C00000"/>
              </a:solidFill>
            </a:endParaRPr>
          </a:p>
        </p:txBody>
      </p:sp>
      <p:pic>
        <p:nvPicPr>
          <p:cNvPr id="5" name="Picture 4">
            <a:extLst>
              <a:ext uri="{FF2B5EF4-FFF2-40B4-BE49-F238E27FC236}">
                <a16:creationId xmlns:a16="http://schemas.microsoft.com/office/drawing/2014/main" id="{26112EBD-011C-FBCE-B4F1-DB6E72FE097A}"/>
              </a:ext>
            </a:extLst>
          </p:cNvPr>
          <p:cNvPicPr>
            <a:picLocks noChangeAspect="1"/>
          </p:cNvPicPr>
          <p:nvPr/>
        </p:nvPicPr>
        <p:blipFill rotWithShape="1">
          <a:blip r:embed="rId4"/>
          <a:srcRect l="33072" t="10442" r="33042" b="9558"/>
          <a:stretch/>
        </p:blipFill>
        <p:spPr>
          <a:xfrm>
            <a:off x="7219579" y="58341"/>
            <a:ext cx="4726236" cy="6276439"/>
          </a:xfrm>
          <a:prstGeom prst="rect">
            <a:avLst/>
          </a:prstGeom>
        </p:spPr>
      </p:pic>
      <p:sp>
        <p:nvSpPr>
          <p:cNvPr id="6" name="TextBox 5"/>
          <p:cNvSpPr txBox="1"/>
          <p:nvPr/>
        </p:nvSpPr>
        <p:spPr>
          <a:xfrm>
            <a:off x="852617" y="1754659"/>
            <a:ext cx="2829698" cy="307777"/>
          </a:xfrm>
          <a:prstGeom prst="rect">
            <a:avLst/>
          </a:prstGeom>
          <a:solidFill>
            <a:schemeClr val="accent1"/>
          </a:solidFill>
        </p:spPr>
        <p:txBody>
          <a:bodyPr wrap="square" rtlCol="0">
            <a:spAutoFit/>
          </a:bodyPr>
          <a:lstStyle/>
          <a:p>
            <a:r>
              <a:rPr lang="en-IN" sz="1400" dirty="0"/>
              <a:t>Disease modifying treatment</a:t>
            </a:r>
            <a:endParaRPr lang="en-US" sz="1400" dirty="0"/>
          </a:p>
        </p:txBody>
      </p:sp>
      <p:sp>
        <p:nvSpPr>
          <p:cNvPr id="8" name="TextBox 7"/>
          <p:cNvSpPr txBox="1"/>
          <p:nvPr/>
        </p:nvSpPr>
        <p:spPr>
          <a:xfrm>
            <a:off x="510747" y="3253946"/>
            <a:ext cx="2829698" cy="307777"/>
          </a:xfrm>
          <a:prstGeom prst="rect">
            <a:avLst/>
          </a:prstGeom>
          <a:solidFill>
            <a:schemeClr val="accent1"/>
          </a:solidFill>
        </p:spPr>
        <p:txBody>
          <a:bodyPr wrap="square" rtlCol="0">
            <a:spAutoFit/>
          </a:bodyPr>
          <a:lstStyle/>
          <a:p>
            <a:r>
              <a:rPr lang="en-IN" sz="1400" dirty="0"/>
              <a:t>Disease modifying treatment</a:t>
            </a:r>
            <a:endParaRPr lang="en-US" sz="1400" dirty="0"/>
          </a:p>
        </p:txBody>
      </p:sp>
      <p:sp>
        <p:nvSpPr>
          <p:cNvPr id="9" name="TextBox 8"/>
          <p:cNvSpPr txBox="1"/>
          <p:nvPr/>
        </p:nvSpPr>
        <p:spPr>
          <a:xfrm>
            <a:off x="1190368" y="5082745"/>
            <a:ext cx="2829698" cy="307777"/>
          </a:xfrm>
          <a:prstGeom prst="rect">
            <a:avLst/>
          </a:prstGeom>
          <a:solidFill>
            <a:schemeClr val="accent1"/>
          </a:solidFill>
        </p:spPr>
        <p:txBody>
          <a:bodyPr wrap="square" rtlCol="0">
            <a:spAutoFit/>
          </a:bodyPr>
          <a:lstStyle/>
          <a:p>
            <a:r>
              <a:rPr lang="en-IN" sz="1400" dirty="0"/>
              <a:t>Disease modifying treatment</a:t>
            </a:r>
            <a:endParaRPr lang="en-US" sz="1400" dirty="0"/>
          </a:p>
        </p:txBody>
      </p:sp>
    </p:spTree>
    <p:extLst>
      <p:ext uri="{BB962C8B-B14F-4D97-AF65-F5344CB8AC3E}">
        <p14:creationId xmlns:p14="http://schemas.microsoft.com/office/powerpoint/2010/main" val="1097678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Impact" panose="020B0806030902050204"/>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2135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Impact" panose="020B0806030902050204"/>
            </a:endParaRPr>
          </a:p>
        </p:txBody>
      </p:sp>
      <p:pic>
        <p:nvPicPr>
          <p:cNvPr id="2" name="Picture 1">
            <a:extLst>
              <a:ext uri="{FF2B5EF4-FFF2-40B4-BE49-F238E27FC236}">
                <a16:creationId xmlns:a16="http://schemas.microsoft.com/office/drawing/2014/main" id="{84996730-A393-4DD6-9F3E-2E3383B9EA1E}"/>
              </a:ext>
            </a:extLst>
          </p:cNvPr>
          <p:cNvPicPr>
            <a:picLocks noChangeAspect="1"/>
          </p:cNvPicPr>
          <p:nvPr/>
        </p:nvPicPr>
        <p:blipFill rotWithShape="1">
          <a:blip r:embed="rId3"/>
          <a:srcRect l="11705" r="12196" b="1"/>
          <a:stretch/>
        </p:blipFill>
        <p:spPr>
          <a:xfrm rot="21480000">
            <a:off x="1306105" y="312785"/>
            <a:ext cx="9754284" cy="624872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7183177"/>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EA6B2-B0E7-EF41-5313-1AAE0F6A7B4E}"/>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B0263B0-9628-A91C-B2C6-9A7AF0F0ACE7}"/>
              </a:ext>
            </a:extLst>
          </p:cNvPr>
          <p:cNvSpPr>
            <a:spLocks noGrp="1"/>
          </p:cNvSpPr>
          <p:nvPr>
            <p:ph idx="1"/>
          </p:nvPr>
        </p:nvSpPr>
        <p:spPr/>
        <p:txBody>
          <a:bodyPr>
            <a:normAutofit fontScale="77500" lnSpcReduction="20000"/>
          </a:bodyPr>
          <a:lstStyle/>
          <a:p>
            <a:pPr>
              <a:lnSpc>
                <a:spcPct val="107000"/>
              </a:lnSpc>
              <a:spcAft>
                <a:spcPts val="800"/>
              </a:spcAft>
            </a:pPr>
            <a:r>
              <a:rPr lang="en-GB" sz="2800" b="0" i="1" u="sng" dirty="0">
                <a:solidFill>
                  <a:srgbClr val="1F497D"/>
                </a:solidFill>
                <a:latin typeface="Calibri" panose="020F0502020204030204" pitchFamily="34" charset="0"/>
                <a:ea typeface="Calibri" panose="020F0502020204030204" pitchFamily="34" charset="0"/>
                <a:hlinkClick r:id="rId2"/>
              </a:rPr>
              <a:t>http://www.ed.ac.uk/usher/primary-palliative-care</a:t>
            </a:r>
            <a:r>
              <a:rPr lang="en-GB" sz="2800" b="0" i="1" dirty="0">
                <a:solidFill>
                  <a:srgbClr val="1F497D"/>
                </a:solidFill>
                <a:latin typeface="Calibri" panose="020F0502020204030204" pitchFamily="34" charset="0"/>
                <a:ea typeface="Calibri" panose="020F0502020204030204" pitchFamily="34" charset="0"/>
              </a:rPr>
              <a:t>  </a:t>
            </a:r>
            <a:endParaRPr lang="en-GB" sz="2800" b="0" i="1" dirty="0"/>
          </a:p>
          <a:p>
            <a:pPr marL="0" indent="0">
              <a:lnSpc>
                <a:spcPct val="107000"/>
              </a:lnSpc>
              <a:spcAft>
                <a:spcPts val="800"/>
              </a:spcAft>
              <a:buNone/>
            </a:pPr>
            <a:r>
              <a:rPr lang="en-US" sz="2800" u="sng" dirty="0">
                <a:hlinkClick r:id="rId3"/>
              </a:rPr>
              <a:t>Early Palliative Care: a video for health and care professionals</a:t>
            </a:r>
            <a:endParaRPr lang="en-US" sz="2800" u="sng" dirty="0"/>
          </a:p>
          <a:p>
            <a:pPr marL="0" indent="0">
              <a:lnSpc>
                <a:spcPct val="107000"/>
              </a:lnSpc>
              <a:spcAft>
                <a:spcPts val="800"/>
              </a:spcAft>
              <a:buNone/>
            </a:pPr>
            <a:endParaRPr lang="en-US" sz="2800" u="sng" dirty="0"/>
          </a:p>
          <a:p>
            <a:pPr marL="0" indent="0">
              <a:lnSpc>
                <a:spcPct val="107000"/>
              </a:lnSpc>
              <a:spcAft>
                <a:spcPts val="800"/>
              </a:spcAft>
              <a:buNone/>
            </a:pPr>
            <a:r>
              <a:rPr lang="en-US" sz="2400" dirty="0"/>
              <a:t>Using the Supportive and Palliative Care Indicators Tool – Low Income Settings (SPICT-LIS)</a:t>
            </a:r>
          </a:p>
          <a:p>
            <a:pPr marL="0" indent="0">
              <a:lnSpc>
                <a:spcPct val="107000"/>
              </a:lnSpc>
              <a:spcAft>
                <a:spcPts val="800"/>
              </a:spcAft>
              <a:buNone/>
            </a:pPr>
            <a:r>
              <a:rPr lang="en-US" sz="2400" dirty="0"/>
              <a:t>https://www.spict.org.uk/e-spict-lis/</a:t>
            </a:r>
            <a:endParaRPr lang="en-US" sz="2800" dirty="0"/>
          </a:p>
          <a:p>
            <a:pPr>
              <a:lnSpc>
                <a:spcPct val="107000"/>
              </a:lnSpc>
              <a:spcAft>
                <a:spcPts val="800"/>
              </a:spcAft>
            </a:pPr>
            <a:r>
              <a:rPr lang="en-GB" sz="2800" i="1" dirty="0">
                <a:latin typeface="Calibri" panose="020F0502020204030204" pitchFamily="34" charset="0"/>
                <a:ea typeface="Calibri" panose="020F0502020204030204" pitchFamily="34" charset="0"/>
                <a:cs typeface="Times New Roman" panose="02020603050405020304" pitchFamily="18" charset="0"/>
              </a:rPr>
              <a:t>Murray SA et al BMJ</a:t>
            </a:r>
            <a:r>
              <a:rPr lang="en-GB" sz="2800" dirty="0">
                <a:latin typeface="Calibri" panose="020F0502020204030204" pitchFamily="34" charset="0"/>
                <a:ea typeface="Calibri" panose="020F0502020204030204" pitchFamily="34" charset="0"/>
                <a:cs typeface="Times New Roman" panose="02020603050405020304" pitchFamily="18" charset="0"/>
              </a:rPr>
              <a:t> 2017; 356 </a:t>
            </a:r>
            <a:r>
              <a:rPr lang="en-GB" sz="2800" dirty="0" err="1">
                <a:latin typeface="Calibri" panose="020F0502020204030204" pitchFamily="34" charset="0"/>
                <a:ea typeface="Calibri" panose="020F0502020204030204" pitchFamily="34" charset="0"/>
                <a:cs typeface="Times New Roman" panose="02020603050405020304" pitchFamily="18" charset="0"/>
              </a:rPr>
              <a:t>doi</a:t>
            </a:r>
            <a:r>
              <a:rPr lang="en-GB" sz="2800" dirty="0">
                <a:latin typeface="Calibri" panose="020F0502020204030204" pitchFamily="34" charset="0"/>
                <a:ea typeface="Calibri" panose="020F0502020204030204" pitchFamily="34" charset="0"/>
                <a:cs typeface="Times New Roman" panose="02020603050405020304" pitchFamily="18" charset="0"/>
              </a:rPr>
              <a:t>: </a:t>
            </a:r>
            <a:r>
              <a:rPr lang="en-GB"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https://doi.org/10.1136/bmj.j878</a:t>
            </a:r>
            <a:r>
              <a:rPr lang="en-GB"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800" b="1" dirty="0">
                <a:latin typeface="Calibri" panose="020F0502020204030204" pitchFamily="34" charset="0"/>
                <a:ea typeface="Calibri" panose="020F0502020204030204" pitchFamily="34" charset="0"/>
                <a:cs typeface="Times New Roman" panose="02020603050405020304" pitchFamily="18" charset="0"/>
              </a:rPr>
              <a:t> Or watch </a:t>
            </a:r>
            <a:r>
              <a:rPr lang="en-GB" sz="28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Palliative care from diagnosis to death – YouTube</a:t>
            </a:r>
            <a:r>
              <a:rPr lang="en-GB" sz="2800" b="1" dirty="0">
                <a:latin typeface="Calibri" panose="020F0502020204030204" pitchFamily="34" charset="0"/>
                <a:ea typeface="Calibri" panose="020F0502020204030204" pitchFamily="34" charset="0"/>
                <a:cs typeface="Times New Roman" panose="02020603050405020304" pitchFamily="18" charset="0"/>
              </a:rPr>
              <a:t> </a:t>
            </a:r>
            <a:r>
              <a:rPr lang="en-GB"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800" i="1" dirty="0">
                <a:solidFill>
                  <a:srgbClr val="D91B02"/>
                </a:solidFill>
                <a:latin typeface="Open Sans"/>
                <a:hlinkClick r:id="rId6"/>
              </a:rPr>
              <a:t>EAPC Primary Care Reference Group Open Meeting goes live at #EAPC2020</a:t>
            </a:r>
            <a:r>
              <a:rPr lang="en-GB" sz="2800" dirty="0">
                <a:solidFill>
                  <a:srgbClr val="333333"/>
                </a:solidFill>
                <a:latin typeface="Open Sans"/>
              </a:rPr>
              <a:t>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486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srcRect/>
          <a:stretch>
            <a:fillRect/>
          </a:stretch>
        </p:blipFill>
        <p:spPr bwMode="auto">
          <a:xfrm>
            <a:off x="111828" y="2802567"/>
            <a:ext cx="5419724" cy="3838574"/>
          </a:xfrm>
          <a:prstGeom prst="rect">
            <a:avLst/>
          </a:prstGeom>
          <a:noFill/>
          <a:ln w="9525">
            <a:noFill/>
            <a:miter lim="800000"/>
            <a:headEnd/>
            <a:tailEnd/>
          </a:ln>
        </p:spPr>
      </p:pic>
      <p:pic>
        <p:nvPicPr>
          <p:cNvPr id="6" name="Picture 3">
            <a:extLst>
              <a:ext uri="{FF2B5EF4-FFF2-40B4-BE49-F238E27FC236}">
                <a16:creationId xmlns:a16="http://schemas.microsoft.com/office/drawing/2014/main" id="{A5AB2619-A8AB-6805-52CD-2ADF029FE3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847"/>
          <a:stretch/>
        </p:blipFill>
        <p:spPr bwMode="auto">
          <a:xfrm>
            <a:off x="5101519" y="151675"/>
            <a:ext cx="6891189" cy="2778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p:cNvSpPr>
            <a:spLocks noGrp="1"/>
          </p:cNvSpPr>
          <p:nvPr>
            <p:ph type="title"/>
          </p:nvPr>
        </p:nvSpPr>
        <p:spPr>
          <a:xfrm>
            <a:off x="199292" y="1035417"/>
            <a:ext cx="5419724" cy="1325563"/>
          </a:xfrm>
        </p:spPr>
        <p:txBody>
          <a:bodyPr>
            <a:normAutofit fontScale="90000"/>
          </a:bodyPr>
          <a:lstStyle/>
          <a:p>
            <a:r>
              <a:rPr lang="en-IN" dirty="0"/>
              <a:t>Need to REDUCE SUFFERING </a:t>
            </a:r>
            <a:br>
              <a:rPr lang="en-IN" dirty="0"/>
            </a:br>
            <a:br>
              <a:rPr lang="en-IN" dirty="0"/>
            </a:br>
            <a:r>
              <a:rPr lang="en-IN" dirty="0"/>
              <a:t>– TOTAL CARE</a:t>
            </a:r>
            <a:br>
              <a:rPr lang="en-IN" dirty="0"/>
            </a:br>
            <a:endParaRPr lang="en-US" b="1" dirty="0">
              <a:solidFill>
                <a:srgbClr val="FF0000"/>
              </a:solidFill>
            </a:endParaRPr>
          </a:p>
        </p:txBody>
      </p:sp>
      <p:sp>
        <p:nvSpPr>
          <p:cNvPr id="9" name="TextBox 8">
            <a:extLst>
              <a:ext uri="{FF2B5EF4-FFF2-40B4-BE49-F238E27FC236}">
                <a16:creationId xmlns:a16="http://schemas.microsoft.com/office/drawing/2014/main" id="{3C5DED64-C45C-6C1D-1A71-196417E44BAE}"/>
              </a:ext>
            </a:extLst>
          </p:cNvPr>
          <p:cNvSpPr txBox="1"/>
          <p:nvPr/>
        </p:nvSpPr>
        <p:spPr>
          <a:xfrm>
            <a:off x="5619016" y="6519446"/>
            <a:ext cx="5301343" cy="861774"/>
          </a:xfrm>
          <a:prstGeom prst="rect">
            <a:avLst/>
          </a:prstGeom>
          <a:noFill/>
        </p:spPr>
        <p:txBody>
          <a:bodyPr wrap="square" rtlCol="0">
            <a:spAutoFit/>
          </a:bodyPr>
          <a:lstStyle/>
          <a:p>
            <a:r>
              <a:rPr lang="en-US" altLang="en-US" sz="1000" i="1" dirty="0">
                <a:solidFill>
                  <a:srgbClr val="00B0F0"/>
                </a:solidFill>
              </a:rPr>
              <a:t>Ferris et al., JCO 2009; 27:3052-8</a:t>
            </a:r>
          </a:p>
          <a:p>
            <a:r>
              <a:rPr lang="en-GB" sz="1000" i="1" dirty="0">
                <a:solidFill>
                  <a:srgbClr val="00B0F0"/>
                </a:solidFill>
                <a:ea typeface="msgothic" charset="0"/>
                <a:cs typeface="msgothic" charset="0"/>
              </a:rPr>
              <a:t>Scott A Murray et al. BMJ 2010;340:bmj.c2581</a:t>
            </a:r>
          </a:p>
          <a:p>
            <a:endParaRPr lang="en-US" altLang="en-US" sz="1000" b="1" dirty="0"/>
          </a:p>
          <a:p>
            <a:endParaRPr lang="en-GB" altLang="en-US" sz="1000" dirty="0">
              <a:solidFill>
                <a:srgbClr val="000000"/>
              </a:solidFill>
            </a:endParaRPr>
          </a:p>
          <a:p>
            <a:endParaRPr lang="en-US" sz="1000" dirty="0"/>
          </a:p>
        </p:txBody>
      </p:sp>
      <p:sp>
        <p:nvSpPr>
          <p:cNvPr id="2" name="TextBox 1">
            <a:extLst>
              <a:ext uri="{FF2B5EF4-FFF2-40B4-BE49-F238E27FC236}">
                <a16:creationId xmlns:a16="http://schemas.microsoft.com/office/drawing/2014/main" id="{6F5F3E05-53D5-9D9F-7784-F3F42767ECCB}"/>
              </a:ext>
            </a:extLst>
          </p:cNvPr>
          <p:cNvSpPr txBox="1"/>
          <p:nvPr/>
        </p:nvSpPr>
        <p:spPr>
          <a:xfrm>
            <a:off x="6691365" y="1698198"/>
            <a:ext cx="5301343" cy="1107996"/>
          </a:xfrm>
          <a:prstGeom prst="rect">
            <a:avLst/>
          </a:prstGeom>
          <a:noFill/>
        </p:spPr>
        <p:txBody>
          <a:bodyPr wrap="square" rtlCol="0">
            <a:spAutoFit/>
          </a:bodyPr>
          <a:lstStyle/>
          <a:p>
            <a:pPr lvl="0"/>
            <a:r>
              <a:rPr lang="en-US" sz="2400" dirty="0">
                <a:solidFill>
                  <a:srgbClr val="002060"/>
                </a:solidFill>
              </a:rPr>
              <a:t>Ongoing support/ changing needs – EVERYONE SHOULD BENEFIT EARLY</a:t>
            </a:r>
          </a:p>
          <a:p>
            <a:endParaRPr lang="en-US" dirty="0"/>
          </a:p>
        </p:txBody>
      </p:sp>
      <p:pic>
        <p:nvPicPr>
          <p:cNvPr id="3" name="Picture 3">
            <a:extLst>
              <a:ext uri="{FF2B5EF4-FFF2-40B4-BE49-F238E27FC236}">
                <a16:creationId xmlns:a16="http://schemas.microsoft.com/office/drawing/2014/main" id="{35A997F8-6410-B3C1-026C-2A409B6DB4E4}"/>
              </a:ext>
            </a:extLst>
          </p:cNvPr>
          <p:cNvPicPr>
            <a:picLocks noChangeAspect="1" noChangeArrowheads="1"/>
          </p:cNvPicPr>
          <p:nvPr/>
        </p:nvPicPr>
        <p:blipFill rotWithShape="1">
          <a:blip r:embed="rId5" cstate="print"/>
          <a:srcRect t="3658"/>
          <a:stretch/>
        </p:blipFill>
        <p:spPr bwMode="auto">
          <a:xfrm>
            <a:off x="5632830" y="3095740"/>
            <a:ext cx="6117507" cy="3332473"/>
          </a:xfrm>
          <a:prstGeom prst="rect">
            <a:avLst/>
          </a:prstGeom>
          <a:noFill/>
          <a:ln w="9525">
            <a:noFill/>
            <a:round/>
            <a:headEnd/>
            <a:tailEnd/>
          </a:ln>
          <a:effectLst/>
        </p:spPr>
      </p:pic>
      <p:sp>
        <p:nvSpPr>
          <p:cNvPr id="5" name="TextBox 4">
            <a:extLst>
              <a:ext uri="{FF2B5EF4-FFF2-40B4-BE49-F238E27FC236}">
                <a16:creationId xmlns:a16="http://schemas.microsoft.com/office/drawing/2014/main" id="{03FA29D8-E7BB-2BFC-0BFE-DF7574D650CD}"/>
              </a:ext>
            </a:extLst>
          </p:cNvPr>
          <p:cNvSpPr txBox="1"/>
          <p:nvPr/>
        </p:nvSpPr>
        <p:spPr>
          <a:xfrm>
            <a:off x="10135518" y="4175393"/>
            <a:ext cx="1443210" cy="374573"/>
          </a:xfrm>
          <a:prstGeom prst="rect">
            <a:avLst/>
          </a:prstGeom>
          <a:noFill/>
        </p:spPr>
        <p:txBody>
          <a:bodyPr wrap="square" rtlCol="0">
            <a:spAutoFit/>
          </a:bodyPr>
          <a:lstStyle/>
          <a:p>
            <a:r>
              <a:rPr lang="en-US" b="1" dirty="0"/>
              <a:t>CAREGIVER</a:t>
            </a:r>
          </a:p>
        </p:txBody>
      </p:sp>
      <p:sp>
        <p:nvSpPr>
          <p:cNvPr id="10" name="TextBox 9">
            <a:extLst>
              <a:ext uri="{FF2B5EF4-FFF2-40B4-BE49-F238E27FC236}">
                <a16:creationId xmlns:a16="http://schemas.microsoft.com/office/drawing/2014/main" id="{595D8DB1-1FFA-332E-F8B9-F8C40F7A3003}"/>
              </a:ext>
            </a:extLst>
          </p:cNvPr>
          <p:cNvSpPr txBox="1"/>
          <p:nvPr/>
        </p:nvSpPr>
        <p:spPr>
          <a:xfrm>
            <a:off x="10307127" y="550363"/>
            <a:ext cx="1443210" cy="374573"/>
          </a:xfrm>
          <a:prstGeom prst="rect">
            <a:avLst/>
          </a:prstGeom>
          <a:noFill/>
        </p:spPr>
        <p:txBody>
          <a:bodyPr wrap="square" rtlCol="0">
            <a:spAutoFit/>
          </a:bodyPr>
          <a:lstStyle/>
          <a:p>
            <a:r>
              <a:rPr lang="en-US" b="1" dirty="0"/>
              <a:t>PATIENT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12FAAC34-DF18-516A-2377-A8CBB5376332}"/>
              </a:ext>
            </a:extLst>
          </p:cNvPr>
          <p:cNvGraphicFramePr>
            <a:graphicFrameLocks noGrp="1"/>
          </p:cNvGraphicFramePr>
          <p:nvPr>
            <p:ph sz="quarter" idx="4"/>
            <p:extLst>
              <p:ext uri="{D42A27DB-BD31-4B8C-83A1-F6EECF244321}">
                <p14:modId xmlns:p14="http://schemas.microsoft.com/office/powerpoint/2010/main" val="865390347"/>
              </p:ext>
            </p:extLst>
          </p:nvPr>
        </p:nvGraphicFramePr>
        <p:xfrm>
          <a:off x="6833286" y="279710"/>
          <a:ext cx="4707924" cy="6298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8E18FBB-517B-507F-2ECD-BEA0FC5BA343}"/>
              </a:ext>
            </a:extLst>
          </p:cNvPr>
          <p:cNvSpPr txBox="1"/>
          <p:nvPr/>
        </p:nvSpPr>
        <p:spPr>
          <a:xfrm>
            <a:off x="185353" y="6442502"/>
            <a:ext cx="7228702" cy="415498"/>
          </a:xfrm>
          <a:prstGeom prst="rect">
            <a:avLst/>
          </a:prstGeom>
          <a:noFill/>
        </p:spPr>
        <p:txBody>
          <a:bodyPr wrap="square" rtlCol="0">
            <a:spAutoFit/>
          </a:bodyPr>
          <a:lstStyle/>
          <a:p>
            <a:r>
              <a:rPr lang="en-GB" sz="1050" i="1" dirty="0" err="1">
                <a:solidFill>
                  <a:srgbClr val="0070C0"/>
                </a:solidFill>
              </a:rPr>
              <a:t>Sleeman</a:t>
            </a:r>
            <a:r>
              <a:rPr lang="en-GB" sz="1050" i="1" dirty="0">
                <a:solidFill>
                  <a:srgbClr val="0070C0"/>
                </a:solidFill>
              </a:rPr>
              <a:t> KE, et al. The escalating global burden of serious health-related suffering: projections to 2060 by world regions, age groups, and health conditions. Lancet Glob Health 2019; </a:t>
            </a:r>
            <a:r>
              <a:rPr lang="en-GB" sz="1050" b="1" i="1" dirty="0">
                <a:solidFill>
                  <a:srgbClr val="0070C0"/>
                </a:solidFill>
              </a:rPr>
              <a:t>7: </a:t>
            </a:r>
            <a:r>
              <a:rPr lang="en-GB" sz="1050" i="1" dirty="0">
                <a:solidFill>
                  <a:srgbClr val="0070C0"/>
                </a:solidFill>
              </a:rPr>
              <a:t>e883–92.</a:t>
            </a:r>
          </a:p>
        </p:txBody>
      </p:sp>
      <p:pic>
        <p:nvPicPr>
          <p:cNvPr id="9" name="Main graphic"/>
          <p:cNvPicPr/>
          <p:nvPr/>
        </p:nvPicPr>
        <p:blipFill>
          <a:blip r:embed="rId8" cstate="print"/>
          <a:stretch/>
        </p:blipFill>
        <p:spPr>
          <a:xfrm>
            <a:off x="209056" y="840259"/>
            <a:ext cx="5450340" cy="5449330"/>
          </a:xfrm>
          <a:prstGeom prst="rect">
            <a:avLst/>
          </a:prstGeom>
          <a:ln>
            <a:noFill/>
          </a:ln>
        </p:spPr>
      </p:pic>
      <p:sp>
        <p:nvSpPr>
          <p:cNvPr id="11" name="TextBox 10">
            <a:extLst>
              <a:ext uri="{FF2B5EF4-FFF2-40B4-BE49-F238E27FC236}">
                <a16:creationId xmlns:a16="http://schemas.microsoft.com/office/drawing/2014/main" id="{B75401CA-ADB1-46B4-AF18-B0FC2422268C}"/>
              </a:ext>
            </a:extLst>
          </p:cNvPr>
          <p:cNvSpPr txBox="1"/>
          <p:nvPr/>
        </p:nvSpPr>
        <p:spPr>
          <a:xfrm>
            <a:off x="172861" y="222422"/>
            <a:ext cx="7278263" cy="461665"/>
          </a:xfrm>
          <a:prstGeom prst="rect">
            <a:avLst/>
          </a:prstGeom>
          <a:noFill/>
        </p:spPr>
        <p:txBody>
          <a:bodyPr wrap="square" rtlCol="0">
            <a:spAutoFit/>
          </a:bodyPr>
          <a:lstStyle/>
          <a:p>
            <a:r>
              <a:rPr lang="en-US" sz="2400" b="1" dirty="0"/>
              <a:t>Health conditions driving the global burden of SHS</a:t>
            </a:r>
          </a:p>
        </p:txBody>
      </p:sp>
    </p:spTree>
    <p:extLst>
      <p:ext uri="{BB962C8B-B14F-4D97-AF65-F5344CB8AC3E}">
        <p14:creationId xmlns:p14="http://schemas.microsoft.com/office/powerpoint/2010/main" val="611636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Need for palliative care (WHO key facts)</a:t>
            </a:r>
            <a:br>
              <a:rPr lang="en-US" dirty="0"/>
            </a:br>
            <a:endParaRPr lang="en-US" dirty="0"/>
          </a:p>
        </p:txBody>
      </p:sp>
      <p:sp>
        <p:nvSpPr>
          <p:cNvPr id="3" name="Content Placeholder 2"/>
          <p:cNvSpPr>
            <a:spLocks noGrp="1"/>
          </p:cNvSpPr>
          <p:nvPr>
            <p:ph idx="1"/>
          </p:nvPr>
        </p:nvSpPr>
        <p:spPr/>
        <p:txBody>
          <a:bodyPr/>
          <a:lstStyle/>
          <a:p>
            <a:pPr lvl="0"/>
            <a:r>
              <a:rPr lang="en-GB" dirty="0"/>
              <a:t>40 million people are in need of palliative care each year </a:t>
            </a:r>
            <a:endParaRPr lang="en-US" dirty="0"/>
          </a:p>
          <a:p>
            <a:pPr lvl="0"/>
            <a:r>
              <a:rPr lang="en-GB" dirty="0"/>
              <a:t>78% live in low- and middle-income countries</a:t>
            </a:r>
            <a:endParaRPr lang="en-US" dirty="0"/>
          </a:p>
          <a:p>
            <a:r>
              <a:rPr lang="en-GB" dirty="0"/>
              <a:t>Only 14% of those who need receive it</a:t>
            </a:r>
            <a:endParaRPr lang="en-US" dirty="0"/>
          </a:p>
        </p:txBody>
      </p:sp>
      <p:sp>
        <p:nvSpPr>
          <p:cNvPr id="4" name="TextBox 3"/>
          <p:cNvSpPr txBox="1"/>
          <p:nvPr/>
        </p:nvSpPr>
        <p:spPr>
          <a:xfrm>
            <a:off x="840259" y="5931243"/>
            <a:ext cx="8204887" cy="369332"/>
          </a:xfrm>
          <a:prstGeom prst="rect">
            <a:avLst/>
          </a:prstGeom>
          <a:noFill/>
        </p:spPr>
        <p:txBody>
          <a:bodyPr wrap="square" rtlCol="0">
            <a:spAutoFit/>
          </a:bodyPr>
          <a:lstStyle/>
          <a:p>
            <a:r>
              <a:rPr lang="en-US" i="1" dirty="0">
                <a:solidFill>
                  <a:srgbClr val="00B0F0"/>
                </a:solidFill>
              </a:rPr>
              <a:t>https://www.who.int/news-room/fact-sheets/detail/palliative-care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944" y="248518"/>
            <a:ext cx="10862631" cy="1325563"/>
          </a:xfrm>
        </p:spPr>
        <p:txBody>
          <a:bodyPr>
            <a:normAutofit/>
          </a:bodyPr>
          <a:lstStyle/>
          <a:p>
            <a:r>
              <a:rPr lang="en-IN" sz="3600" b="1" dirty="0"/>
              <a:t>Palliative care in India – existing mismatch</a:t>
            </a:r>
            <a:endParaRPr lang="en-US" sz="3600" b="1" dirty="0"/>
          </a:p>
        </p:txBody>
      </p:sp>
      <p:sp>
        <p:nvSpPr>
          <p:cNvPr id="3" name="Content Placeholder 2"/>
          <p:cNvSpPr>
            <a:spLocks noGrp="1"/>
          </p:cNvSpPr>
          <p:nvPr>
            <p:ph idx="1"/>
          </p:nvPr>
        </p:nvSpPr>
        <p:spPr>
          <a:xfrm>
            <a:off x="1981200" y="4857760"/>
            <a:ext cx="7886700" cy="1773868"/>
          </a:xfrm>
        </p:spPr>
        <p:txBody>
          <a:bodyPr>
            <a:normAutofit/>
          </a:bodyPr>
          <a:lstStyle/>
          <a:p>
            <a:r>
              <a:rPr lang="en-US" sz="3000" dirty="0">
                <a:solidFill>
                  <a:srgbClr val="FF0000"/>
                </a:solidFill>
              </a:rPr>
              <a:t>Quality of death and dying</a:t>
            </a:r>
          </a:p>
          <a:p>
            <a:pPr lvl="1"/>
            <a:r>
              <a:rPr lang="en-US" sz="3000" dirty="0"/>
              <a:t>2021 - 59/ 81  (2015 - 67/80)</a:t>
            </a:r>
          </a:p>
          <a:p>
            <a:r>
              <a:rPr lang="en-US" dirty="0"/>
              <a:t>Limited educational opportunities/ workforce</a:t>
            </a:r>
          </a:p>
          <a:p>
            <a:pPr marL="0" indent="0">
              <a:buNone/>
            </a:pPr>
            <a:endParaRPr lang="en-IN" sz="2300" dirty="0"/>
          </a:p>
          <a:p>
            <a:endParaRPr lang="en-IN" sz="2300" dirty="0"/>
          </a:p>
          <a:p>
            <a:endParaRPr lang="en-US" sz="2300" dirty="0"/>
          </a:p>
        </p:txBody>
      </p:sp>
      <p:sp>
        <p:nvSpPr>
          <p:cNvPr id="5" name="TextBox 4">
            <a:extLst>
              <a:ext uri="{FF2B5EF4-FFF2-40B4-BE49-F238E27FC236}">
                <a16:creationId xmlns:a16="http://schemas.microsoft.com/office/drawing/2014/main" id="{72D1D4AC-812C-2324-6F44-EBEAB7A6B3B9}"/>
              </a:ext>
            </a:extLst>
          </p:cNvPr>
          <p:cNvSpPr txBox="1"/>
          <p:nvPr/>
        </p:nvSpPr>
        <p:spPr>
          <a:xfrm>
            <a:off x="2024034" y="6457890"/>
            <a:ext cx="8229600" cy="400110"/>
          </a:xfrm>
          <a:prstGeom prst="rect">
            <a:avLst/>
          </a:prstGeom>
          <a:noFill/>
        </p:spPr>
        <p:txBody>
          <a:bodyPr wrap="square" rtlCol="0">
            <a:spAutoFit/>
          </a:bodyPr>
          <a:lstStyle/>
          <a:p>
            <a:r>
              <a:rPr lang="en-US" sz="1000" i="1" dirty="0">
                <a:solidFill>
                  <a:srgbClr val="00B0F0"/>
                </a:solidFill>
              </a:rPr>
              <a:t>Cross Country Comparison of Expert Assessments of the Quality of Death and Dying 2021. Journal of Pain and Sym Management (Article in Press)</a:t>
            </a:r>
          </a:p>
          <a:p>
            <a:r>
              <a:rPr lang="en-US" sz="1000" i="1" dirty="0">
                <a:solidFill>
                  <a:srgbClr val="00B0F0"/>
                </a:solidFill>
                <a:latin typeface="Helvetica Neue"/>
              </a:rPr>
              <a:t>https://www.thehindu.com/sci-tech/health/only-1-2-of-population-who-need-palliative-care-have-access-to-it-ficci-report/article66045164.ece</a:t>
            </a:r>
            <a:endParaRPr lang="en-US" sz="1000" i="1" dirty="0">
              <a:solidFill>
                <a:srgbClr val="00B0F0"/>
              </a:solidFill>
            </a:endParaRPr>
          </a:p>
        </p:txBody>
      </p:sp>
      <p:pic>
        <p:nvPicPr>
          <p:cNvPr id="4" name="Picture 2">
            <a:extLst>
              <a:ext uri="{FF2B5EF4-FFF2-40B4-BE49-F238E27FC236}">
                <a16:creationId xmlns:a16="http://schemas.microsoft.com/office/drawing/2014/main" id="{A61A7420-C117-6E10-9EDB-F6E720238827}"/>
              </a:ext>
            </a:extLst>
          </p:cNvPr>
          <p:cNvPicPr>
            <a:picLocks noChangeAspect="1" noChangeArrowheads="1"/>
          </p:cNvPicPr>
          <p:nvPr/>
        </p:nvPicPr>
        <p:blipFill>
          <a:blip r:embed="rId3"/>
          <a:srcRect l="10856" t="5682" r="37373" b="56436"/>
          <a:stretch>
            <a:fillRect/>
          </a:stretch>
        </p:blipFill>
        <p:spPr bwMode="auto">
          <a:xfrm>
            <a:off x="847906" y="1392254"/>
            <a:ext cx="9405728" cy="3304323"/>
          </a:xfrm>
          <a:prstGeom prst="rect">
            <a:avLst/>
          </a:prstGeom>
          <a:noFill/>
          <a:ln w="9525">
            <a:noFill/>
            <a:miter lim="800000"/>
            <a:headEnd/>
            <a:tailEnd/>
          </a:ln>
          <a:effectLst/>
        </p:spPr>
      </p:pic>
      <p:sp>
        <p:nvSpPr>
          <p:cNvPr id="6" name="Oval 5">
            <a:extLst>
              <a:ext uri="{FF2B5EF4-FFF2-40B4-BE49-F238E27FC236}">
                <a16:creationId xmlns:a16="http://schemas.microsoft.com/office/drawing/2014/main" id="{A2C9F5B9-4718-DCE6-AACE-E086FC7231C4}"/>
              </a:ext>
            </a:extLst>
          </p:cNvPr>
          <p:cNvSpPr/>
          <p:nvPr/>
        </p:nvSpPr>
        <p:spPr>
          <a:xfrm>
            <a:off x="6915547" y="4129097"/>
            <a:ext cx="2952353" cy="648072"/>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TotalTime>
  <Words>2914</Words>
  <Application>Microsoft Macintosh PowerPoint</Application>
  <PresentationFormat>Widescreen</PresentationFormat>
  <Paragraphs>361</Paragraphs>
  <Slides>51</Slides>
  <Notes>20</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51</vt:i4>
      </vt:variant>
    </vt:vector>
  </HeadingPairs>
  <TitlesOfParts>
    <vt:vector size="65" baseType="lpstr">
      <vt:lpstr>Arial</vt:lpstr>
      <vt:lpstr>Arial Narrow</vt:lpstr>
      <vt:lpstr>BlinkMacSystemFont</vt:lpstr>
      <vt:lpstr>Calibri</vt:lpstr>
      <vt:lpstr>Calibri Light</vt:lpstr>
      <vt:lpstr>Helvetica Neue</vt:lpstr>
      <vt:lpstr>Impact</vt:lpstr>
      <vt:lpstr>interfaceregular</vt:lpstr>
      <vt:lpstr>Open Sans</vt:lpstr>
      <vt:lpstr>Times New Roman</vt:lpstr>
      <vt:lpstr>Tw Cen MT</vt:lpstr>
      <vt:lpstr>Wingdings</vt:lpstr>
      <vt:lpstr>Office Theme</vt:lpstr>
      <vt:lpstr>1_Office Theme</vt:lpstr>
      <vt:lpstr>Scope of Palliative Care</vt:lpstr>
      <vt:lpstr>Outline</vt:lpstr>
      <vt:lpstr>Complex multi-dimensional needs </vt:lpstr>
      <vt:lpstr> Palliative Care is NOT synonymous to End of Life care  </vt:lpstr>
      <vt:lpstr>Palliative care – when?</vt:lpstr>
      <vt:lpstr>Need to REDUCE SUFFERING   – TOTAL CARE </vt:lpstr>
      <vt:lpstr>PowerPoint Presentation</vt:lpstr>
      <vt:lpstr>Need for palliative care (WHO key facts) </vt:lpstr>
      <vt:lpstr>Palliative care in India – existing mismatch</vt:lpstr>
      <vt:lpstr>The URGENT mandate</vt:lpstr>
      <vt:lpstr>Global moves</vt:lpstr>
      <vt:lpstr>Universal health coverage </vt:lpstr>
      <vt:lpstr>India- National Health Policy 2017 </vt:lpstr>
      <vt:lpstr>Response to this HUGE NEED</vt:lpstr>
      <vt:lpstr>IAPC and AFPI – Task force Towards ‘Universal Approach to Palliative Care’ Dec 2016 </vt:lpstr>
      <vt:lpstr>Jeba J, Atreya S, Chakraborty S, Pease N, Thyle A, Ganesh A, et al. Joint position statement Indian association of palliative care and academy of family physicians of India – The way forward for developing community-based palliative care program throughout India: Policy, education, and service delivery considerations. J Family Med Prim Care 2018;7:291-302.</vt:lpstr>
      <vt:lpstr>From beginning to end…..</vt:lpstr>
      <vt:lpstr>PowerPoint Presentation</vt:lpstr>
      <vt:lpstr>Palliative Care – why early identification and integration?</vt:lpstr>
      <vt:lpstr>Early palliative care integration  – Evidence based benefits - cancer</vt:lpstr>
      <vt:lpstr>Early Palliative Care—better outcomes</vt:lpstr>
      <vt:lpstr>Early Palliative Care - trials</vt:lpstr>
      <vt:lpstr>Palliative care – when/ how to identify?</vt:lpstr>
      <vt:lpstr>Supportive and Palliative Care Indicator Tool - LIS</vt:lpstr>
      <vt:lpstr>PowerPoint Presentation</vt:lpstr>
      <vt:lpstr>Identify early to integrate palliative care - WHY? </vt:lpstr>
      <vt:lpstr>Who needs palliative care? Should be need based </vt:lpstr>
      <vt:lpstr>PowerPoint Presentation</vt:lpstr>
      <vt:lpstr>PowerPoint Presentation</vt:lpstr>
      <vt:lpstr>Early palliative care</vt:lpstr>
      <vt:lpstr>Early identification – by whom?</vt:lpstr>
      <vt:lpstr>Munday D, Boyd K, Jeba J, Kimani K, Moine S, Grant L, Murray S. Defining primary palliative care for universal health coverage. Lancet. 2019 Aug 24;394(10199):621-622. doi: 10.1016/S0140-6736(19)31830-6. </vt:lpstr>
      <vt:lpstr>   Primary Care  can  deliver   Palliative Care  5 ALLs  </vt:lpstr>
      <vt:lpstr>1. All illness – 3 illness trajectories</vt:lpstr>
      <vt:lpstr>2. All times</vt:lpstr>
      <vt:lpstr>PowerPoint Presentation</vt:lpstr>
      <vt:lpstr>Prognostication</vt:lpstr>
      <vt:lpstr>3. All dimensions of need</vt:lpstr>
      <vt:lpstr>PowerPoint Presentation</vt:lpstr>
      <vt:lpstr>PowerPoint Presentation</vt:lpstr>
      <vt:lpstr>Care-givers trajectory Fluctuations of physical, psychological, social and spiritual wellbeing in family carers of patients with lung cancer. </vt:lpstr>
      <vt:lpstr>4. All settings</vt:lpstr>
      <vt:lpstr>Palliative care service models</vt:lpstr>
      <vt:lpstr>5. All nations and countries</vt:lpstr>
      <vt:lpstr>Barriers to integration</vt:lpstr>
      <vt:lpstr>PowerPoint Presentation</vt:lpstr>
      <vt:lpstr>To conclude</vt:lpstr>
      <vt:lpstr>PowerPoint Presentation</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Integration of Palliative Care in Advanced Cancer</dc:title>
  <dc:creator>Author</dc:creator>
  <cp:lastModifiedBy>Chris Sugden</cp:lastModifiedBy>
  <cp:revision>250</cp:revision>
  <dcterms:created xsi:type="dcterms:W3CDTF">2022-10-31T16:28:35Z</dcterms:created>
  <dcterms:modified xsi:type="dcterms:W3CDTF">2023-01-24T12:45:56Z</dcterms:modified>
</cp:coreProperties>
</file>